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13.xml" ContentType="application/vnd.ms-office.chartcolorstyle+xml"/>
  <Override PartName="/ppt/charts/colors14.xml" ContentType="application/vnd.ms-office.chartcolorstyle+xml"/>
  <Override PartName="/ppt/charts/colors15.xml" ContentType="application/vnd.ms-office.chartcolorstyle+xml"/>
  <Override PartName="/ppt/charts/colors16.xml" ContentType="application/vnd.ms-office.chartcolorstyle+xml"/>
  <Override PartName="/ppt/charts/colors17.xml" ContentType="application/vnd.ms-office.chartcolorstyle+xml"/>
  <Override PartName="/ppt/charts/colors18.xml" ContentType="application/vnd.ms-office.chartcolorstyle+xml"/>
  <Override PartName="/ppt/charts/colors19.xml" ContentType="application/vnd.ms-office.chartcolorstyle+xml"/>
  <Override PartName="/ppt/charts/colors2.xml" ContentType="application/vnd.ms-office.chartcolorstyle+xml"/>
  <Override PartName="/ppt/charts/colors20.xml" ContentType="application/vnd.ms-office.chartcolorstyle+xml"/>
  <Override PartName="/ppt/charts/colors21.xml" ContentType="application/vnd.ms-office.chartcolorstyle+xml"/>
  <Override PartName="/ppt/charts/colors22.xml" ContentType="application/vnd.ms-office.chartcolorstyle+xml"/>
  <Override PartName="/ppt/charts/colors23.xml" ContentType="application/vnd.ms-office.chartcolorstyle+xml"/>
  <Override PartName="/ppt/charts/colors24.xml" ContentType="application/vnd.ms-office.chartcolorstyle+xml"/>
  <Override PartName="/ppt/charts/colors25.xml" ContentType="application/vnd.ms-office.chartcolorstyle+xml"/>
  <Override PartName="/ppt/charts/colors26.xml" ContentType="application/vnd.ms-office.chartcolorstyle+xml"/>
  <Override PartName="/ppt/charts/colors27.xml" ContentType="application/vnd.ms-office.chartcolorstyle+xml"/>
  <Override PartName="/ppt/charts/colors28.xml" ContentType="application/vnd.ms-office.chartcolorstyle+xml"/>
  <Override PartName="/ppt/charts/colors29.xml" ContentType="application/vnd.ms-office.chartcolorstyle+xml"/>
  <Override PartName="/ppt/charts/colors3.xml" ContentType="application/vnd.ms-office.chartcolorstyle+xml"/>
  <Override PartName="/ppt/charts/colors30.xml" ContentType="application/vnd.ms-office.chartcolorstyle+xml"/>
  <Override PartName="/ppt/charts/colors31.xml" ContentType="application/vnd.ms-office.chartcolorstyle+xml"/>
  <Override PartName="/ppt/charts/colors32.xml" ContentType="application/vnd.ms-office.chartcolorstyle+xml"/>
  <Override PartName="/ppt/charts/colors33.xml" ContentType="application/vnd.ms-office.chartcolorstyle+xml"/>
  <Override PartName="/ppt/charts/colors34.xml" ContentType="application/vnd.ms-office.chartcolorstyle+xml"/>
  <Override PartName="/ppt/charts/colors35.xml" ContentType="application/vnd.ms-office.chartcolorstyle+xml"/>
  <Override PartName="/ppt/charts/colors36.xml" ContentType="application/vnd.ms-office.chartcolorstyle+xml"/>
  <Override PartName="/ppt/charts/colors37.xml" ContentType="application/vnd.ms-office.chartcolorstyle+xml"/>
  <Override PartName="/ppt/charts/colors38.xml" ContentType="application/vnd.ms-office.chartcolorstyle+xml"/>
  <Override PartName="/ppt/charts/colors39.xml" ContentType="application/vnd.ms-office.chartcolorstyle+xml"/>
  <Override PartName="/ppt/charts/colors4.xml" ContentType="application/vnd.ms-office.chartcolorstyle+xml"/>
  <Override PartName="/ppt/charts/colors40.xml" ContentType="application/vnd.ms-office.chartcolorstyle+xml"/>
  <Override PartName="/ppt/charts/colors41.xml" ContentType="application/vnd.ms-office.chartcolorstyle+xml"/>
  <Override PartName="/ppt/charts/colors42.xml" ContentType="application/vnd.ms-office.chartcolorstyle+xml"/>
  <Override PartName="/ppt/charts/colors43.xml" ContentType="application/vnd.ms-office.chartcolorstyle+xml"/>
  <Override PartName="/ppt/charts/colors44.xml" ContentType="application/vnd.ms-office.chartcolorstyle+xml"/>
  <Override PartName="/ppt/charts/colors45.xml" ContentType="application/vnd.ms-office.chartcolorstyle+xml"/>
  <Override PartName="/ppt/charts/colors46.xml" ContentType="application/vnd.ms-office.chartcolorstyle+xml"/>
  <Override PartName="/ppt/charts/colors47.xml" ContentType="application/vnd.ms-office.chartcolorstyle+xml"/>
  <Override PartName="/ppt/charts/colors48.xml" ContentType="application/vnd.ms-office.chartcolorstyle+xml"/>
  <Override PartName="/ppt/charts/colors49.xml" ContentType="application/vnd.ms-office.chartcolorstyle+xml"/>
  <Override PartName="/ppt/charts/colors5.xml" ContentType="application/vnd.ms-office.chartcolorstyle+xml"/>
  <Override PartName="/ppt/charts/colors50.xml" ContentType="application/vnd.ms-office.chartcolorstyle+xml"/>
  <Override PartName="/ppt/charts/colors51.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13.xml" ContentType="application/vnd.ms-office.chartstyle+xml"/>
  <Override PartName="/ppt/charts/style14.xml" ContentType="application/vnd.ms-office.chartstyle+xml"/>
  <Override PartName="/ppt/charts/style15.xml" ContentType="application/vnd.ms-office.chartstyle+xml"/>
  <Override PartName="/ppt/charts/style16.xml" ContentType="application/vnd.ms-office.chartstyle+xml"/>
  <Override PartName="/ppt/charts/style17.xml" ContentType="application/vnd.ms-office.chartstyle+xml"/>
  <Override PartName="/ppt/charts/style18.xml" ContentType="application/vnd.ms-office.chartstyle+xml"/>
  <Override PartName="/ppt/charts/style19.xml" ContentType="application/vnd.ms-office.chartstyle+xml"/>
  <Override PartName="/ppt/charts/style2.xml" ContentType="application/vnd.ms-office.chartstyle+xml"/>
  <Override PartName="/ppt/charts/style20.xml" ContentType="application/vnd.ms-office.chartstyle+xml"/>
  <Override PartName="/ppt/charts/style21.xml" ContentType="application/vnd.ms-office.chartstyle+xml"/>
  <Override PartName="/ppt/charts/style22.xml" ContentType="application/vnd.ms-office.chartstyle+xml"/>
  <Override PartName="/ppt/charts/style23.xml" ContentType="application/vnd.ms-office.chartstyle+xml"/>
  <Override PartName="/ppt/charts/style24.xml" ContentType="application/vnd.ms-office.chartstyle+xml"/>
  <Override PartName="/ppt/charts/style25.xml" ContentType="application/vnd.ms-office.chartstyle+xml"/>
  <Override PartName="/ppt/charts/style26.xml" ContentType="application/vnd.ms-office.chartstyle+xml"/>
  <Override PartName="/ppt/charts/style27.xml" ContentType="application/vnd.ms-office.chartstyle+xml"/>
  <Override PartName="/ppt/charts/style28.xml" ContentType="application/vnd.ms-office.chartstyle+xml"/>
  <Override PartName="/ppt/charts/style29.xml" ContentType="application/vnd.ms-office.chartstyle+xml"/>
  <Override PartName="/ppt/charts/style3.xml" ContentType="application/vnd.ms-office.chartstyle+xml"/>
  <Override PartName="/ppt/charts/style30.xml" ContentType="application/vnd.ms-office.chartstyle+xml"/>
  <Override PartName="/ppt/charts/style31.xml" ContentType="application/vnd.ms-office.chartstyle+xml"/>
  <Override PartName="/ppt/charts/style32.xml" ContentType="application/vnd.ms-office.chartstyle+xml"/>
  <Override PartName="/ppt/charts/style33.xml" ContentType="application/vnd.ms-office.chartstyle+xml"/>
  <Override PartName="/ppt/charts/style34.xml" ContentType="application/vnd.ms-office.chartstyle+xml"/>
  <Override PartName="/ppt/charts/style35.xml" ContentType="application/vnd.ms-office.chartstyle+xml"/>
  <Override PartName="/ppt/charts/style36.xml" ContentType="application/vnd.ms-office.chartstyle+xml"/>
  <Override PartName="/ppt/charts/style37.xml" ContentType="application/vnd.ms-office.chartstyle+xml"/>
  <Override PartName="/ppt/charts/style38.xml" ContentType="application/vnd.ms-office.chartstyle+xml"/>
  <Override PartName="/ppt/charts/style39.xml" ContentType="application/vnd.ms-office.chartstyle+xml"/>
  <Override PartName="/ppt/charts/style4.xml" ContentType="application/vnd.ms-office.chartstyle+xml"/>
  <Override PartName="/ppt/charts/style40.xml" ContentType="application/vnd.ms-office.chartstyle+xml"/>
  <Override PartName="/ppt/charts/style41.xml" ContentType="application/vnd.ms-office.chartstyle+xml"/>
  <Override PartName="/ppt/charts/style42.xml" ContentType="application/vnd.ms-office.chartstyle+xml"/>
  <Override PartName="/ppt/charts/style43.xml" ContentType="application/vnd.ms-office.chartstyle+xml"/>
  <Override PartName="/ppt/charts/style44.xml" ContentType="application/vnd.ms-office.chartstyle+xml"/>
  <Override PartName="/ppt/charts/style45.xml" ContentType="application/vnd.ms-office.chartstyle+xml"/>
  <Override PartName="/ppt/charts/style46.xml" ContentType="application/vnd.ms-office.chartstyle+xml"/>
  <Override PartName="/ppt/charts/style47.xml" ContentType="application/vnd.ms-office.chartstyle+xml"/>
  <Override PartName="/ppt/charts/style48.xml" ContentType="application/vnd.ms-office.chartstyle+xml"/>
  <Override PartName="/ppt/charts/style49.xml" ContentType="application/vnd.ms-office.chartstyle+xml"/>
  <Override PartName="/ppt/charts/style5.xml" ContentType="application/vnd.ms-office.chartstyle+xml"/>
  <Override PartName="/ppt/charts/style50.xml" ContentType="application/vnd.ms-office.chartstyle+xml"/>
  <Override PartName="/ppt/charts/style51.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sldIdLst>
    <p:sldId id="257" r:id="rId3"/>
    <p:sldId id="258" r:id="rId5"/>
    <p:sldId id="259" r:id="rId6"/>
    <p:sldId id="260" r:id="rId7"/>
    <p:sldId id="334" r:id="rId8"/>
    <p:sldId id="265" r:id="rId9"/>
    <p:sldId id="299" r:id="rId10"/>
    <p:sldId id="300" r:id="rId11"/>
    <p:sldId id="301" r:id="rId12"/>
    <p:sldId id="333" r:id="rId13"/>
    <p:sldId id="267" r:id="rId14"/>
    <p:sldId id="268" r:id="rId15"/>
    <p:sldId id="302" r:id="rId16"/>
    <p:sldId id="303" r:id="rId17"/>
    <p:sldId id="304" r:id="rId18"/>
    <p:sldId id="335" r:id="rId19"/>
    <p:sldId id="270" r:id="rId20"/>
    <p:sldId id="305" r:id="rId21"/>
    <p:sldId id="306" r:id="rId22"/>
    <p:sldId id="307" r:id="rId23"/>
    <p:sldId id="336" r:id="rId24"/>
    <p:sldId id="272" r:id="rId25"/>
    <p:sldId id="308" r:id="rId26"/>
    <p:sldId id="309" r:id="rId27"/>
    <p:sldId id="310" r:id="rId28"/>
    <p:sldId id="311" r:id="rId29"/>
    <p:sldId id="312" r:id="rId30"/>
    <p:sldId id="313" r:id="rId31"/>
    <p:sldId id="314" r:id="rId32"/>
    <p:sldId id="279" r:id="rId33"/>
    <p:sldId id="280" r:id="rId34"/>
    <p:sldId id="337" r:id="rId35"/>
    <p:sldId id="282" r:id="rId36"/>
    <p:sldId id="318" r:id="rId37"/>
    <p:sldId id="319" r:id="rId38"/>
    <p:sldId id="320" r:id="rId39"/>
    <p:sldId id="338" r:id="rId40"/>
    <p:sldId id="284" r:id="rId41"/>
    <p:sldId id="285" r:id="rId42"/>
    <p:sldId id="321" r:id="rId43"/>
    <p:sldId id="322" r:id="rId44"/>
    <p:sldId id="323" r:id="rId45"/>
    <p:sldId id="287" r:id="rId46"/>
    <p:sldId id="288" r:id="rId47"/>
    <p:sldId id="289" r:id="rId48"/>
    <p:sldId id="339" r:id="rId49"/>
    <p:sldId id="326" r:id="rId50"/>
    <p:sldId id="327" r:id="rId51"/>
    <p:sldId id="340" r:id="rId52"/>
    <p:sldId id="328" r:id="rId53"/>
    <p:sldId id="329" r:id="rId54"/>
    <p:sldId id="292" r:id="rId55"/>
    <p:sldId id="341" r:id="rId56"/>
    <p:sldId id="330" r:id="rId57"/>
    <p:sldId id="331" r:id="rId58"/>
    <p:sldId id="294" r:id="rId59"/>
    <p:sldId id="295" r:id="rId60"/>
    <p:sldId id="296"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33" autoAdjust="0"/>
    <p:restoredTop sz="89991" autoAdjust="0"/>
  </p:normalViewPr>
  <p:slideViewPr>
    <p:cSldViewPr snapToGrid="0">
      <p:cViewPr varScale="1">
        <p:scale>
          <a:sx n="63" d="100"/>
          <a:sy n="63" d="100"/>
        </p:scale>
        <p:origin x="948" y="52"/>
      </p:cViewPr>
      <p:guideLst>
        <p:guide orient="horz" pos="2160"/>
        <p:guide pos="38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package" Target="../embeddings/Workbook10.xlsx"/></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Workbook11.xlsx"/></Relationships>
</file>

<file path=ppt/charts/_rels/chart1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package" Target="../embeddings/Workbook12.xlsx"/></Relationships>
</file>

<file path=ppt/charts/_rels/chart13.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package" Target="../embeddings/Workbook13.xlsx"/></Relationships>
</file>

<file path=ppt/charts/_rels/chart14.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package" Target="../embeddings/Workbook14.xlsx"/></Relationships>
</file>

<file path=ppt/charts/_rels/chart15.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package" Target="../embeddings/Workbook15.xlsx"/></Relationships>
</file>

<file path=ppt/charts/_rels/chart16.xml.rels><?xml version="1.0" encoding="UTF-8" standalone="yes"?>
<Relationships xmlns="http://schemas.openxmlformats.org/package/2006/relationships"><Relationship Id="rId3" Type="http://schemas.microsoft.com/office/2011/relationships/chartColorStyle" Target="colors16.xml"/><Relationship Id="rId2" Type="http://schemas.microsoft.com/office/2011/relationships/chartStyle" Target="style16.xml"/><Relationship Id="rId1" Type="http://schemas.openxmlformats.org/officeDocument/2006/relationships/package" Target="../embeddings/Workbook16.xlsx"/></Relationships>
</file>

<file path=ppt/charts/_rels/chart17.xml.rels><?xml version="1.0" encoding="UTF-8" standalone="yes"?>
<Relationships xmlns="http://schemas.openxmlformats.org/package/2006/relationships"><Relationship Id="rId3" Type="http://schemas.microsoft.com/office/2011/relationships/chartColorStyle" Target="colors17.xml"/><Relationship Id="rId2" Type="http://schemas.microsoft.com/office/2011/relationships/chartStyle" Target="style17.xml"/><Relationship Id="rId1" Type="http://schemas.openxmlformats.org/officeDocument/2006/relationships/package" Target="../embeddings/Workbook17.xlsx"/></Relationships>
</file>

<file path=ppt/charts/_rels/chart18.xml.rels><?xml version="1.0" encoding="UTF-8" standalone="yes"?>
<Relationships xmlns="http://schemas.openxmlformats.org/package/2006/relationships"><Relationship Id="rId3" Type="http://schemas.microsoft.com/office/2011/relationships/chartColorStyle" Target="colors18.xml"/><Relationship Id="rId2" Type="http://schemas.microsoft.com/office/2011/relationships/chartStyle" Target="style18.xml"/><Relationship Id="rId1" Type="http://schemas.openxmlformats.org/officeDocument/2006/relationships/package" Target="../embeddings/Workbook18.xlsx"/></Relationships>
</file>

<file path=ppt/charts/_rels/chart19.xml.rels><?xml version="1.0" encoding="UTF-8" standalone="yes"?>
<Relationships xmlns="http://schemas.openxmlformats.org/package/2006/relationships"><Relationship Id="rId3" Type="http://schemas.microsoft.com/office/2011/relationships/chartColorStyle" Target="colors19.xml"/><Relationship Id="rId2" Type="http://schemas.microsoft.com/office/2011/relationships/chartStyle" Target="style19.xml"/><Relationship Id="rId1" Type="http://schemas.openxmlformats.org/officeDocument/2006/relationships/package" Target="../embeddings/Workbook19.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20.xml.rels><?xml version="1.0" encoding="UTF-8" standalone="yes"?>
<Relationships xmlns="http://schemas.openxmlformats.org/package/2006/relationships"><Relationship Id="rId3" Type="http://schemas.microsoft.com/office/2011/relationships/chartColorStyle" Target="colors20.xml"/><Relationship Id="rId2" Type="http://schemas.microsoft.com/office/2011/relationships/chartStyle" Target="style20.xml"/><Relationship Id="rId1" Type="http://schemas.openxmlformats.org/officeDocument/2006/relationships/package" Target="../embeddings/Workbook20.xlsx"/></Relationships>
</file>

<file path=ppt/charts/_rels/chart21.xml.rels><?xml version="1.0" encoding="UTF-8" standalone="yes"?>
<Relationships xmlns="http://schemas.openxmlformats.org/package/2006/relationships"><Relationship Id="rId3" Type="http://schemas.microsoft.com/office/2011/relationships/chartColorStyle" Target="colors21.xml"/><Relationship Id="rId2" Type="http://schemas.microsoft.com/office/2011/relationships/chartStyle" Target="style21.xml"/><Relationship Id="rId1" Type="http://schemas.openxmlformats.org/officeDocument/2006/relationships/package" Target="../embeddings/Workbook21.xlsx"/></Relationships>
</file>

<file path=ppt/charts/_rels/chart22.xml.rels><?xml version="1.0" encoding="UTF-8" standalone="yes"?>
<Relationships xmlns="http://schemas.openxmlformats.org/package/2006/relationships"><Relationship Id="rId3" Type="http://schemas.microsoft.com/office/2011/relationships/chartColorStyle" Target="colors22.xml"/><Relationship Id="rId2" Type="http://schemas.microsoft.com/office/2011/relationships/chartStyle" Target="style22.xml"/><Relationship Id="rId1" Type="http://schemas.openxmlformats.org/officeDocument/2006/relationships/package" Target="../embeddings/Workbook22.xlsx"/></Relationships>
</file>

<file path=ppt/charts/_rels/chart23.xml.rels><?xml version="1.0" encoding="UTF-8" standalone="yes"?>
<Relationships xmlns="http://schemas.openxmlformats.org/package/2006/relationships"><Relationship Id="rId3" Type="http://schemas.microsoft.com/office/2011/relationships/chartColorStyle" Target="colors23.xml"/><Relationship Id="rId2" Type="http://schemas.microsoft.com/office/2011/relationships/chartStyle" Target="style23.xml"/><Relationship Id="rId1" Type="http://schemas.openxmlformats.org/officeDocument/2006/relationships/package" Target="../embeddings/Workbook23.xlsx"/></Relationships>
</file>

<file path=ppt/charts/_rels/chart24.xml.rels><?xml version="1.0" encoding="UTF-8" standalone="yes"?>
<Relationships xmlns="http://schemas.openxmlformats.org/package/2006/relationships"><Relationship Id="rId3" Type="http://schemas.microsoft.com/office/2011/relationships/chartColorStyle" Target="colors24.xml"/><Relationship Id="rId2" Type="http://schemas.microsoft.com/office/2011/relationships/chartStyle" Target="style24.xml"/><Relationship Id="rId1" Type="http://schemas.openxmlformats.org/officeDocument/2006/relationships/package" Target="../embeddings/Workbook24.xlsx"/></Relationships>
</file>

<file path=ppt/charts/_rels/chart25.xml.rels><?xml version="1.0" encoding="UTF-8" standalone="yes"?>
<Relationships xmlns="http://schemas.openxmlformats.org/package/2006/relationships"><Relationship Id="rId3" Type="http://schemas.microsoft.com/office/2011/relationships/chartColorStyle" Target="colors25.xml"/><Relationship Id="rId2" Type="http://schemas.microsoft.com/office/2011/relationships/chartStyle" Target="style25.xml"/><Relationship Id="rId1" Type="http://schemas.openxmlformats.org/officeDocument/2006/relationships/package" Target="../embeddings/Workbook25.xlsx"/></Relationships>
</file>

<file path=ppt/charts/_rels/chart26.xml.rels><?xml version="1.0" encoding="UTF-8" standalone="yes"?>
<Relationships xmlns="http://schemas.openxmlformats.org/package/2006/relationships"><Relationship Id="rId3" Type="http://schemas.microsoft.com/office/2011/relationships/chartColorStyle" Target="colors26.xml"/><Relationship Id="rId2" Type="http://schemas.microsoft.com/office/2011/relationships/chartStyle" Target="style26.xml"/><Relationship Id="rId1" Type="http://schemas.openxmlformats.org/officeDocument/2006/relationships/package" Target="../embeddings/Workbook26.xlsx"/></Relationships>
</file>

<file path=ppt/charts/_rels/chart27.xml.rels><?xml version="1.0" encoding="UTF-8" standalone="yes"?>
<Relationships xmlns="http://schemas.openxmlformats.org/package/2006/relationships"><Relationship Id="rId3" Type="http://schemas.microsoft.com/office/2011/relationships/chartColorStyle" Target="colors27.xml"/><Relationship Id="rId2" Type="http://schemas.microsoft.com/office/2011/relationships/chartStyle" Target="style27.xml"/><Relationship Id="rId1" Type="http://schemas.openxmlformats.org/officeDocument/2006/relationships/package" Target="../embeddings/Workbook27.xlsx"/></Relationships>
</file>

<file path=ppt/charts/_rels/chart28.xml.rels><?xml version="1.0" encoding="UTF-8" standalone="yes"?>
<Relationships xmlns="http://schemas.openxmlformats.org/package/2006/relationships"><Relationship Id="rId3" Type="http://schemas.microsoft.com/office/2011/relationships/chartColorStyle" Target="colors28.xml"/><Relationship Id="rId2" Type="http://schemas.microsoft.com/office/2011/relationships/chartStyle" Target="style28.xml"/><Relationship Id="rId1" Type="http://schemas.openxmlformats.org/officeDocument/2006/relationships/package" Target="../embeddings/Workbook28.xlsx"/></Relationships>
</file>

<file path=ppt/charts/_rels/chart29.xml.rels><?xml version="1.0" encoding="UTF-8" standalone="yes"?>
<Relationships xmlns="http://schemas.openxmlformats.org/package/2006/relationships"><Relationship Id="rId3" Type="http://schemas.microsoft.com/office/2011/relationships/chartColorStyle" Target="colors29.xml"/><Relationship Id="rId2" Type="http://schemas.microsoft.com/office/2011/relationships/chartStyle" Target="style29.xml"/><Relationship Id="rId1" Type="http://schemas.openxmlformats.org/officeDocument/2006/relationships/package" Target="../embeddings/Workbook29.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30.xml.rels><?xml version="1.0" encoding="UTF-8" standalone="yes"?>
<Relationships xmlns="http://schemas.openxmlformats.org/package/2006/relationships"><Relationship Id="rId3" Type="http://schemas.microsoft.com/office/2011/relationships/chartColorStyle" Target="colors30.xml"/><Relationship Id="rId2" Type="http://schemas.microsoft.com/office/2011/relationships/chartStyle" Target="style30.xml"/><Relationship Id="rId1" Type="http://schemas.openxmlformats.org/officeDocument/2006/relationships/package" Target="../embeddings/Workbook30.xlsx"/></Relationships>
</file>

<file path=ppt/charts/_rels/chart31.xml.rels><?xml version="1.0" encoding="UTF-8" standalone="yes"?>
<Relationships xmlns="http://schemas.openxmlformats.org/package/2006/relationships"><Relationship Id="rId3" Type="http://schemas.microsoft.com/office/2011/relationships/chartColorStyle" Target="colors31.xml"/><Relationship Id="rId2" Type="http://schemas.microsoft.com/office/2011/relationships/chartStyle" Target="style31.xml"/><Relationship Id="rId1" Type="http://schemas.openxmlformats.org/officeDocument/2006/relationships/package" Target="../embeddings/Workbook31.xlsx"/></Relationships>
</file>

<file path=ppt/charts/_rels/chart32.xml.rels><?xml version="1.0" encoding="UTF-8" standalone="yes"?>
<Relationships xmlns="http://schemas.openxmlformats.org/package/2006/relationships"><Relationship Id="rId3" Type="http://schemas.microsoft.com/office/2011/relationships/chartColorStyle" Target="colors32.xml"/><Relationship Id="rId2" Type="http://schemas.microsoft.com/office/2011/relationships/chartStyle" Target="style32.xml"/><Relationship Id="rId1" Type="http://schemas.openxmlformats.org/officeDocument/2006/relationships/package" Target="../embeddings/Workbook32.xlsx"/></Relationships>
</file>

<file path=ppt/charts/_rels/chart33.xml.rels><?xml version="1.0" encoding="UTF-8" standalone="yes"?>
<Relationships xmlns="http://schemas.openxmlformats.org/package/2006/relationships"><Relationship Id="rId3" Type="http://schemas.microsoft.com/office/2011/relationships/chartColorStyle" Target="colors33.xml"/><Relationship Id="rId2" Type="http://schemas.microsoft.com/office/2011/relationships/chartStyle" Target="style33.xml"/><Relationship Id="rId1" Type="http://schemas.openxmlformats.org/officeDocument/2006/relationships/package" Target="../embeddings/Workbook33.xlsx"/></Relationships>
</file>

<file path=ppt/charts/_rels/chart34.xml.rels><?xml version="1.0" encoding="UTF-8" standalone="yes"?>
<Relationships xmlns="http://schemas.openxmlformats.org/package/2006/relationships"><Relationship Id="rId3" Type="http://schemas.microsoft.com/office/2011/relationships/chartColorStyle" Target="colors34.xml"/><Relationship Id="rId2" Type="http://schemas.microsoft.com/office/2011/relationships/chartStyle" Target="style34.xml"/><Relationship Id="rId1" Type="http://schemas.openxmlformats.org/officeDocument/2006/relationships/package" Target="../embeddings/Workbook34.xlsx"/></Relationships>
</file>

<file path=ppt/charts/_rels/chart35.xml.rels><?xml version="1.0" encoding="UTF-8" standalone="yes"?>
<Relationships xmlns="http://schemas.openxmlformats.org/package/2006/relationships"><Relationship Id="rId3" Type="http://schemas.microsoft.com/office/2011/relationships/chartColorStyle" Target="colors35.xml"/><Relationship Id="rId2" Type="http://schemas.microsoft.com/office/2011/relationships/chartStyle" Target="style35.xml"/><Relationship Id="rId1" Type="http://schemas.openxmlformats.org/officeDocument/2006/relationships/package" Target="../embeddings/Workbook35.xlsx"/></Relationships>
</file>

<file path=ppt/charts/_rels/chart36.xml.rels><?xml version="1.0" encoding="UTF-8" standalone="yes"?>
<Relationships xmlns="http://schemas.openxmlformats.org/package/2006/relationships"><Relationship Id="rId3" Type="http://schemas.microsoft.com/office/2011/relationships/chartColorStyle" Target="colors36.xml"/><Relationship Id="rId2" Type="http://schemas.microsoft.com/office/2011/relationships/chartStyle" Target="style36.xml"/><Relationship Id="rId1" Type="http://schemas.openxmlformats.org/officeDocument/2006/relationships/package" Target="../embeddings/Workbook36.xlsx"/></Relationships>
</file>

<file path=ppt/charts/_rels/chart37.xml.rels><?xml version="1.0" encoding="UTF-8" standalone="yes"?>
<Relationships xmlns="http://schemas.openxmlformats.org/package/2006/relationships"><Relationship Id="rId3" Type="http://schemas.microsoft.com/office/2011/relationships/chartColorStyle" Target="colors37.xml"/><Relationship Id="rId2" Type="http://schemas.microsoft.com/office/2011/relationships/chartStyle" Target="style37.xml"/><Relationship Id="rId1" Type="http://schemas.openxmlformats.org/officeDocument/2006/relationships/package" Target="../embeddings/Workbook37.xlsx"/></Relationships>
</file>

<file path=ppt/charts/_rels/chart38.xml.rels><?xml version="1.0" encoding="UTF-8" standalone="yes"?>
<Relationships xmlns="http://schemas.openxmlformats.org/package/2006/relationships"><Relationship Id="rId3" Type="http://schemas.microsoft.com/office/2011/relationships/chartColorStyle" Target="colors38.xml"/><Relationship Id="rId2" Type="http://schemas.microsoft.com/office/2011/relationships/chartStyle" Target="style38.xml"/><Relationship Id="rId1" Type="http://schemas.openxmlformats.org/officeDocument/2006/relationships/package" Target="../embeddings/Workbook38.xlsx"/></Relationships>
</file>

<file path=ppt/charts/_rels/chart39.xml.rels><?xml version="1.0" encoding="UTF-8" standalone="yes"?>
<Relationships xmlns="http://schemas.openxmlformats.org/package/2006/relationships"><Relationship Id="rId3" Type="http://schemas.microsoft.com/office/2011/relationships/chartColorStyle" Target="colors39.xml"/><Relationship Id="rId2" Type="http://schemas.microsoft.com/office/2011/relationships/chartStyle" Target="style39.xml"/><Relationship Id="rId1" Type="http://schemas.openxmlformats.org/officeDocument/2006/relationships/package" Target="../embeddings/Workbook39.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_rels/chart40.xml.rels><?xml version="1.0" encoding="UTF-8" standalone="yes"?>
<Relationships xmlns="http://schemas.openxmlformats.org/package/2006/relationships"><Relationship Id="rId3" Type="http://schemas.microsoft.com/office/2011/relationships/chartColorStyle" Target="colors40.xml"/><Relationship Id="rId2" Type="http://schemas.microsoft.com/office/2011/relationships/chartStyle" Target="style40.xml"/><Relationship Id="rId1" Type="http://schemas.openxmlformats.org/officeDocument/2006/relationships/package" Target="../embeddings/Workbook40.xlsx"/></Relationships>
</file>

<file path=ppt/charts/_rels/chart41.xml.rels><?xml version="1.0" encoding="UTF-8" standalone="yes"?>
<Relationships xmlns="http://schemas.openxmlformats.org/package/2006/relationships"><Relationship Id="rId3" Type="http://schemas.microsoft.com/office/2011/relationships/chartColorStyle" Target="colors41.xml"/><Relationship Id="rId2" Type="http://schemas.microsoft.com/office/2011/relationships/chartStyle" Target="style41.xml"/><Relationship Id="rId1" Type="http://schemas.openxmlformats.org/officeDocument/2006/relationships/package" Target="../embeddings/Workbook41.xlsx"/></Relationships>
</file>

<file path=ppt/charts/_rels/chart42.xml.rels><?xml version="1.0" encoding="UTF-8" standalone="yes"?>
<Relationships xmlns="http://schemas.openxmlformats.org/package/2006/relationships"><Relationship Id="rId3" Type="http://schemas.microsoft.com/office/2011/relationships/chartColorStyle" Target="colors42.xml"/><Relationship Id="rId2" Type="http://schemas.microsoft.com/office/2011/relationships/chartStyle" Target="style42.xml"/><Relationship Id="rId1" Type="http://schemas.openxmlformats.org/officeDocument/2006/relationships/package" Target="../embeddings/Workbook42.xlsx"/></Relationships>
</file>

<file path=ppt/charts/_rels/chart43.xml.rels><?xml version="1.0" encoding="UTF-8" standalone="yes"?>
<Relationships xmlns="http://schemas.openxmlformats.org/package/2006/relationships"><Relationship Id="rId3" Type="http://schemas.microsoft.com/office/2011/relationships/chartColorStyle" Target="colors43.xml"/><Relationship Id="rId2" Type="http://schemas.microsoft.com/office/2011/relationships/chartStyle" Target="style43.xml"/><Relationship Id="rId1" Type="http://schemas.openxmlformats.org/officeDocument/2006/relationships/package" Target="../embeddings/Workbook43.xlsx"/></Relationships>
</file>

<file path=ppt/charts/_rels/chart44.xml.rels><?xml version="1.0" encoding="UTF-8" standalone="yes"?>
<Relationships xmlns="http://schemas.openxmlformats.org/package/2006/relationships"><Relationship Id="rId3" Type="http://schemas.microsoft.com/office/2011/relationships/chartColorStyle" Target="colors44.xml"/><Relationship Id="rId2" Type="http://schemas.microsoft.com/office/2011/relationships/chartStyle" Target="style44.xml"/><Relationship Id="rId1" Type="http://schemas.openxmlformats.org/officeDocument/2006/relationships/package" Target="../embeddings/Workbook44.xlsx"/></Relationships>
</file>

<file path=ppt/charts/_rels/chart45.xml.rels><?xml version="1.0" encoding="UTF-8" standalone="yes"?>
<Relationships xmlns="http://schemas.openxmlformats.org/package/2006/relationships"><Relationship Id="rId3" Type="http://schemas.microsoft.com/office/2011/relationships/chartColorStyle" Target="colors45.xml"/><Relationship Id="rId2" Type="http://schemas.microsoft.com/office/2011/relationships/chartStyle" Target="style45.xml"/><Relationship Id="rId1" Type="http://schemas.openxmlformats.org/officeDocument/2006/relationships/package" Target="../embeddings/Workbook45.xlsx"/></Relationships>
</file>

<file path=ppt/charts/_rels/chart46.xml.rels><?xml version="1.0" encoding="UTF-8" standalone="yes"?>
<Relationships xmlns="http://schemas.openxmlformats.org/package/2006/relationships"><Relationship Id="rId3" Type="http://schemas.microsoft.com/office/2011/relationships/chartColorStyle" Target="colors46.xml"/><Relationship Id="rId2" Type="http://schemas.microsoft.com/office/2011/relationships/chartStyle" Target="style46.xml"/><Relationship Id="rId1" Type="http://schemas.openxmlformats.org/officeDocument/2006/relationships/package" Target="../embeddings/Workbook46.xlsx"/></Relationships>
</file>

<file path=ppt/charts/_rels/chart47.xml.rels><?xml version="1.0" encoding="UTF-8" standalone="yes"?>
<Relationships xmlns="http://schemas.openxmlformats.org/package/2006/relationships"><Relationship Id="rId3" Type="http://schemas.microsoft.com/office/2011/relationships/chartColorStyle" Target="colors47.xml"/><Relationship Id="rId2" Type="http://schemas.microsoft.com/office/2011/relationships/chartStyle" Target="style47.xml"/><Relationship Id="rId1" Type="http://schemas.openxmlformats.org/officeDocument/2006/relationships/package" Target="../embeddings/Workbook47.xlsx"/></Relationships>
</file>

<file path=ppt/charts/_rels/chart48.xml.rels><?xml version="1.0" encoding="UTF-8" standalone="yes"?>
<Relationships xmlns="http://schemas.openxmlformats.org/package/2006/relationships"><Relationship Id="rId3" Type="http://schemas.microsoft.com/office/2011/relationships/chartColorStyle" Target="colors48.xml"/><Relationship Id="rId2" Type="http://schemas.microsoft.com/office/2011/relationships/chartStyle" Target="style48.xml"/><Relationship Id="rId1" Type="http://schemas.openxmlformats.org/officeDocument/2006/relationships/package" Target="../embeddings/Workbook48.xlsx"/></Relationships>
</file>

<file path=ppt/charts/_rels/chart49.xml.rels><?xml version="1.0" encoding="UTF-8" standalone="yes"?>
<Relationships xmlns="http://schemas.openxmlformats.org/package/2006/relationships"><Relationship Id="rId3" Type="http://schemas.microsoft.com/office/2011/relationships/chartColorStyle" Target="colors49.xml"/><Relationship Id="rId2" Type="http://schemas.microsoft.com/office/2011/relationships/chartStyle" Target="style49.xml"/><Relationship Id="rId1" Type="http://schemas.openxmlformats.org/officeDocument/2006/relationships/package" Target="../embeddings/Workbook49.xlsx"/></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5.xlsx"/></Relationships>
</file>

<file path=ppt/charts/_rels/chart50.xml.rels><?xml version="1.0" encoding="UTF-8" standalone="yes"?>
<Relationships xmlns="http://schemas.openxmlformats.org/package/2006/relationships"><Relationship Id="rId3" Type="http://schemas.microsoft.com/office/2011/relationships/chartColorStyle" Target="colors50.xml"/><Relationship Id="rId2" Type="http://schemas.microsoft.com/office/2011/relationships/chartStyle" Target="style50.xml"/><Relationship Id="rId1" Type="http://schemas.openxmlformats.org/officeDocument/2006/relationships/package" Target="../embeddings/Workbook50.xlsx"/></Relationships>
</file>

<file path=ppt/charts/_rels/chart51.xml.rels><?xml version="1.0" encoding="UTF-8" standalone="yes"?>
<Relationships xmlns="http://schemas.openxmlformats.org/package/2006/relationships"><Relationship Id="rId1" Type="http://schemas.openxmlformats.org/officeDocument/2006/relationships/package" Target="../embeddings/Workbook51.xlsx"/></Relationships>
</file>

<file path=ppt/charts/_rels/chart52.xml.rels><?xml version="1.0" encoding="UTF-8" standalone="yes"?>
<Relationships xmlns="http://schemas.openxmlformats.org/package/2006/relationships"><Relationship Id="rId3" Type="http://schemas.microsoft.com/office/2011/relationships/chartColorStyle" Target="colors51.xml"/><Relationship Id="rId2" Type="http://schemas.microsoft.com/office/2011/relationships/chartStyle" Target="style51.xml"/><Relationship Id="rId1" Type="http://schemas.openxmlformats.org/officeDocument/2006/relationships/package" Target="../embeddings/Workbook52.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Workbook6.xlsx"/></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Workbook7.xlsx"/></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Workbook8.xlsx"/></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Workbook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国内来深圳游客数量及走势图</a:t>
            </a:r>
            <a:endParaRPr lang="en-US" altLang="zh-CN"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数量</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Sheet1!$A$2:$A$8</c:f>
              <c:numCache>
                <c:formatCode>yyyy/m/d</c:formatCode>
                <c:ptCount val="7"/>
                <c:pt idx="0" c:formatCode="yyyy/m/d">
                  <c:v>43374</c:v>
                </c:pt>
                <c:pt idx="1" c:formatCode="yyyy/m/d">
                  <c:v>43375</c:v>
                </c:pt>
                <c:pt idx="2" c:formatCode="yyyy/m/d">
                  <c:v>43376</c:v>
                </c:pt>
                <c:pt idx="3" c:formatCode="yyyy/m/d">
                  <c:v>43377</c:v>
                </c:pt>
                <c:pt idx="4" c:formatCode="yyyy/m/d">
                  <c:v>43378</c:v>
                </c:pt>
                <c:pt idx="5" c:formatCode="yyyy/m/d">
                  <c:v>43379</c:v>
                </c:pt>
                <c:pt idx="6" c:formatCode="yyyy/m/d">
                  <c:v>43380</c:v>
                </c:pt>
              </c:numCache>
            </c:numRef>
          </c:cat>
          <c:val>
            <c:numRef>
              <c:f>Sheet1!$B$2:$B$8</c:f>
              <c:numCache>
                <c:formatCode>0.0_ </c:formatCode>
                <c:ptCount val="7"/>
                <c:pt idx="0">
                  <c:v>73.7488</c:v>
                </c:pt>
                <c:pt idx="1">
                  <c:v>22.6524</c:v>
                </c:pt>
                <c:pt idx="2">
                  <c:v>16.9865</c:v>
                </c:pt>
                <c:pt idx="3">
                  <c:v>12.8524</c:v>
                </c:pt>
                <c:pt idx="4">
                  <c:v>13.2353</c:v>
                </c:pt>
                <c:pt idx="5">
                  <c:v>10.5782</c:v>
                </c:pt>
                <c:pt idx="6">
                  <c:v>6.6088</c:v>
                </c:pt>
              </c:numCache>
            </c:numRef>
          </c:val>
        </c:ser>
        <c:dLbls>
          <c:showLegendKey val="0"/>
          <c:showVal val="0"/>
          <c:showCatName val="0"/>
          <c:showSerName val="0"/>
          <c:showPercent val="0"/>
          <c:showBubbleSize val="0"/>
        </c:dLbls>
        <c:gapWidth val="150"/>
        <c:axId val="578694928"/>
        <c:axId val="578700912"/>
      </c:barChart>
      <c:dateAx>
        <c:axId val="578694928"/>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578700912"/>
        <c:crosses val="autoZero"/>
        <c:auto val="1"/>
        <c:lblOffset val="100"/>
        <c:baseTimeUnit val="days"/>
      </c:dateAx>
      <c:valAx>
        <c:axId val="578700912"/>
        <c:scaling>
          <c:orientation val="minMax"/>
        </c:scaling>
        <c:delete val="1"/>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数量（万人次）</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0_ "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578694928"/>
        <c:crosses val="autoZero"/>
        <c:crossBetween val="between"/>
      </c:valAx>
      <c:spPr>
        <a:noFill/>
        <a:ln>
          <a:noFill/>
        </a:ln>
        <a:effectLst/>
      </c:spPr>
    </c:plotArea>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国内来深圳过夜游客年龄分析（按日）</a:t>
            </a:r>
            <a:endParaRPr lang="en-US" altLang="zh-CN" dirty="0">
              <a:solidFill>
                <a:schemeClr val="bg1"/>
              </a:solidFill>
              <a:latin typeface="黑体" panose="02010609060101010101" pitchFamily="49" charset="-122"/>
              <a:ea typeface="黑体" panose="02010609060101010101" pitchFamily="49" charset="-122"/>
            </a:endParaRPr>
          </a:p>
        </c:rich>
      </c:tx>
      <c:layout>
        <c:manualLayout>
          <c:xMode val="edge"/>
          <c:yMode val="edge"/>
          <c:x val="0.244952019124063"/>
          <c:y val="0.0202366251045692"/>
        </c:manualLayout>
      </c:layout>
      <c:overlay val="0"/>
      <c:spPr>
        <a:noFill/>
        <a:ln>
          <a:noFill/>
        </a:ln>
        <a:effectLst/>
      </c:spPr>
    </c:title>
    <c:autoTitleDeleted val="0"/>
    <c:plotArea>
      <c:layout/>
      <c:barChart>
        <c:barDir val="col"/>
        <c:grouping val="percentStacked"/>
        <c:varyColors val="0"/>
        <c:ser>
          <c:idx val="0"/>
          <c:order val="0"/>
          <c:tx>
            <c:strRef>
              <c:f>Sheet1!$B$1</c:f>
              <c:strCache>
                <c:ptCount val="1"/>
                <c:pt idx="0">
                  <c:v>少年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Sheet1!$B$2:$B$8</c:f>
              <c:numCache>
                <c:formatCode>0%</c:formatCode>
                <c:ptCount val="7"/>
                <c:pt idx="0">
                  <c:v>0.128580577339021</c:v>
                </c:pt>
                <c:pt idx="1">
                  <c:v>0.115775663798037</c:v>
                </c:pt>
                <c:pt idx="2">
                  <c:v>0.124092207414478</c:v>
                </c:pt>
                <c:pt idx="3">
                  <c:v>0.13261316256708</c:v>
                </c:pt>
                <c:pt idx="4">
                  <c:v>0.117828027074455</c:v>
                </c:pt>
                <c:pt idx="5">
                  <c:v>0.112059097564222</c:v>
                </c:pt>
              </c:numCache>
            </c:numRef>
          </c:val>
        </c:ser>
        <c:ser>
          <c:idx val="1"/>
          <c:order val="1"/>
          <c:tx>
            <c:strRef>
              <c:f>Sheet1!$C$1</c:f>
              <c:strCache>
                <c:ptCount val="1"/>
                <c:pt idx="0">
                  <c:v>青年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Sheet1!$C$2:$C$8</c:f>
              <c:numCache>
                <c:formatCode>0%</c:formatCode>
                <c:ptCount val="7"/>
                <c:pt idx="0">
                  <c:v>0.293411592696867</c:v>
                </c:pt>
                <c:pt idx="1">
                  <c:v>0.282192180194577</c:v>
                </c:pt>
                <c:pt idx="2">
                  <c:v>0.266437962845573</c:v>
                </c:pt>
                <c:pt idx="3">
                  <c:v>0.256767809763201</c:v>
                </c:pt>
                <c:pt idx="4">
                  <c:v>0.272754073702682</c:v>
                </c:pt>
                <c:pt idx="5">
                  <c:v>0.284307200851857</c:v>
                </c:pt>
              </c:numCache>
            </c:numRef>
          </c:val>
        </c:ser>
        <c:ser>
          <c:idx val="2"/>
          <c:order val="2"/>
          <c:tx>
            <c:strRef>
              <c:f>Sheet1!$D$1</c:f>
              <c:strCache>
                <c:ptCount val="1"/>
                <c:pt idx="0">
                  <c:v>壮盛年</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Sheet1!$D$2:$D$8</c:f>
              <c:numCache>
                <c:formatCode>0%</c:formatCode>
                <c:ptCount val="7"/>
                <c:pt idx="0">
                  <c:v>0.28437783201827</c:v>
                </c:pt>
                <c:pt idx="1">
                  <c:v>0.32620962952565</c:v>
                </c:pt>
                <c:pt idx="2">
                  <c:v>0.315726122202418</c:v>
                </c:pt>
                <c:pt idx="3">
                  <c:v>0.301903165958466</c:v>
                </c:pt>
                <c:pt idx="4">
                  <c:v>0.319743294058661</c:v>
                </c:pt>
                <c:pt idx="5">
                  <c:v>0.320883801410888</c:v>
                </c:pt>
              </c:numCache>
            </c:numRef>
          </c:val>
        </c:ser>
        <c:ser>
          <c:idx val="3"/>
          <c:order val="3"/>
          <c:tx>
            <c:strRef>
              <c:f>Sheet1!$E$1</c:f>
              <c:strCache>
                <c:ptCount val="1"/>
                <c:pt idx="0">
                  <c:v>中年</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Sheet1!$E$2:$E$8</c:f>
              <c:numCache>
                <c:formatCode>0%</c:formatCode>
                <c:ptCount val="7"/>
                <c:pt idx="0">
                  <c:v>0.16127943788591</c:v>
                </c:pt>
                <c:pt idx="1">
                  <c:v>0.155738519182387</c:v>
                </c:pt>
                <c:pt idx="2">
                  <c:v>0.166041957207526</c:v>
                </c:pt>
                <c:pt idx="3">
                  <c:v>0.170826101701678</c:v>
                </c:pt>
                <c:pt idx="4">
                  <c:v>0.167053396841314</c:v>
                </c:pt>
                <c:pt idx="5">
                  <c:v>0.166005590310129</c:v>
                </c:pt>
              </c:numCache>
            </c:numRef>
          </c:val>
        </c:ser>
        <c:ser>
          <c:idx val="4"/>
          <c:order val="4"/>
          <c:tx>
            <c:strRef>
              <c:f>Sheet1!$F$1</c:f>
              <c:strCache>
                <c:ptCount val="1"/>
                <c:pt idx="0">
                  <c:v>老年</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Sheet1!$F$2:$F$8</c:f>
              <c:numCache>
                <c:formatCode>0%</c:formatCode>
                <c:ptCount val="7"/>
                <c:pt idx="0">
                  <c:v>0.132350560059933</c:v>
                </c:pt>
                <c:pt idx="1">
                  <c:v>0.120084007299349</c:v>
                </c:pt>
                <c:pt idx="2">
                  <c:v>0.127701750330005</c:v>
                </c:pt>
                <c:pt idx="3">
                  <c:v>0.137889760009576</c:v>
                </c:pt>
                <c:pt idx="4">
                  <c:v>0.122621208322888</c:v>
                </c:pt>
                <c:pt idx="5">
                  <c:v>0.116744309862904</c:v>
                </c:pt>
              </c:numCache>
            </c:numRef>
          </c:val>
        </c:ser>
        <c:dLbls>
          <c:showLegendKey val="0"/>
          <c:showVal val="1"/>
          <c:showCatName val="0"/>
          <c:showSerName val="0"/>
          <c:showPercent val="0"/>
          <c:showBubbleSize val="0"/>
        </c:dLbls>
        <c:gapWidth val="150"/>
        <c:overlap val="100"/>
        <c:axId val="866648960"/>
        <c:axId val="866641888"/>
      </c:barChart>
      <c:catAx>
        <c:axId val="866648960"/>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66641888"/>
        <c:crosses val="autoZero"/>
        <c:auto val="1"/>
        <c:lblAlgn val="ctr"/>
        <c:lblOffset val="100"/>
        <c:noMultiLvlLbl val="0"/>
      </c:catAx>
      <c:valAx>
        <c:axId val="866641888"/>
        <c:scaling>
          <c:orientation val="minMax"/>
        </c:scaling>
        <c:delete val="0"/>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占比</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66648960"/>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00" b="1" i="0" u="none" strike="noStrike" kern="1200" cap="all" baseline="0">
                <a:solidFill>
                  <a:schemeClr val="bg1"/>
                </a:solidFill>
                <a:latin typeface="黑体" panose="02010609060101010101" pitchFamily="49" charset="-122"/>
                <a:ea typeface="黑体" panose="02010609060101010101" pitchFamily="49" charset="-122"/>
                <a:cs typeface="+mn-cs"/>
              </a:defRPr>
            </a:pPr>
            <a:r>
              <a:rPr lang="zh-CN" altLang="en-US" sz="1800" dirty="0">
                <a:solidFill>
                  <a:schemeClr val="bg1"/>
                </a:solidFill>
                <a:latin typeface="黑体" panose="02010609060101010101" pitchFamily="49" charset="-122"/>
                <a:ea typeface="黑体" panose="02010609060101010101" pitchFamily="49" charset="-122"/>
              </a:rPr>
              <a:t>游客年龄分布</a:t>
            </a:r>
            <a:endParaRPr lang="zh-CN" altLang="en-US" sz="1800" dirty="0">
              <a:solidFill>
                <a:schemeClr val="bg1"/>
              </a:solidFill>
              <a:latin typeface="黑体" panose="02010609060101010101" pitchFamily="49" charset="-122"/>
              <a:ea typeface="黑体" panose="02010609060101010101" pitchFamily="49" charset="-122"/>
            </a:endParaRPr>
          </a:p>
        </c:rich>
      </c:tx>
      <c:layout>
        <c:manualLayout>
          <c:xMode val="edge"/>
          <c:yMode val="edge"/>
          <c:x val="0.330893055757486"/>
          <c:y val="0.00191172927308704"/>
        </c:manualLayout>
      </c:layout>
      <c:overlay val="0"/>
      <c:spPr>
        <a:noFill/>
        <a:ln>
          <a:noFill/>
        </a:ln>
        <a:effectLst/>
      </c:spPr>
    </c:title>
    <c:autoTitleDeleted val="0"/>
    <c:plotArea>
      <c:layout/>
      <c:pieChart>
        <c:varyColors val="1"/>
        <c:ser>
          <c:idx val="0"/>
          <c:order val="0"/>
          <c:tx>
            <c:strRef>
              <c:f>Sheet1!$B$1</c:f>
              <c:strCache>
                <c:ptCount val="1"/>
                <c:pt idx="0">
                  <c:v>年龄</c:v>
                </c:pt>
              </c:strCache>
            </c:strRef>
          </c:tx>
          <c:spPr/>
          <c:explosion val="0"/>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Pt>
            <c:idx val="4"/>
            <c:bubble3D val="0"/>
            <c:spPr>
              <a:solidFill>
                <a:schemeClr val="accent5"/>
              </a:solidFill>
              <a:ln>
                <a:noFill/>
              </a:ln>
              <a:effectLst>
                <a:outerShdw blurRad="63500" sx="102000" sy="102000" algn="ctr" rotWithShape="0">
                  <a:prstClr val="black">
                    <a:alpha val="20000"/>
                  </a:prstClr>
                </a:outerShdw>
              </a:effectLst>
            </c:spPr>
          </c:dPt>
          <c:dLbls>
            <c:dLbl>
              <c:idx val="0"/>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1"/>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2"/>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manualLayout>
                  <c:x val="-0.125546145019661"/>
                  <c:y val="0"/>
                </c:manualLayout>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3"/>
                      </a:solidFill>
                      <a:latin typeface="黑体" panose="02010609060101010101" pitchFamily="49" charset="-122"/>
                      <a:ea typeface="黑体" panose="02010609060101010101" pitchFamily="49" charset="-122"/>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3"/>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4"/>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5"/>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1"/>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少年</c:v>
                </c:pt>
                <c:pt idx="1">
                  <c:v>青年</c:v>
                </c:pt>
                <c:pt idx="2">
                  <c:v>壮盛年</c:v>
                </c:pt>
                <c:pt idx="3">
                  <c:v>中年</c:v>
                </c:pt>
                <c:pt idx="4">
                  <c:v>老年</c:v>
                </c:pt>
              </c:strCache>
            </c:strRef>
          </c:cat>
          <c:val>
            <c:numRef>
              <c:f>Sheet1!$B$2:$B$6</c:f>
              <c:numCache>
                <c:formatCode>0%</c:formatCode>
                <c:ptCount val="5"/>
                <c:pt idx="0">
                  <c:v>0.12</c:v>
                </c:pt>
                <c:pt idx="1">
                  <c:v>0.28</c:v>
                </c:pt>
                <c:pt idx="2">
                  <c:v>0.31</c:v>
                </c:pt>
                <c:pt idx="3">
                  <c:v>0.16</c:v>
                </c:pt>
                <c:pt idx="4">
                  <c:v>0.13</c:v>
                </c:pt>
              </c:numCache>
            </c:numRef>
          </c:val>
        </c:ser>
        <c:dLbls>
          <c:showLegendKey val="0"/>
          <c:showVal val="0"/>
          <c:showCatName val="0"/>
          <c:showSerName val="0"/>
          <c:showPercent val="1"/>
          <c:showBubbleSize val="0"/>
          <c:showLeaderLines val="1"/>
        </c:dLbls>
        <c:firstSliceAng val="0"/>
      </c:pieChart>
      <c:spPr>
        <a:noFill/>
        <a:ln>
          <a:noFill/>
        </a:ln>
        <a:effectLst/>
      </c:spPr>
    </c:plotArea>
    <c:plotVisOnly val="1"/>
    <c:dispBlanksAs val="zero"/>
    <c:showDLblsOverMax val="0"/>
  </c:chart>
  <c:spPr>
    <a:noFill/>
    <a:ln w="28575">
      <a:solidFill>
        <a:schemeClr val="bg1"/>
      </a:solidFill>
    </a:ln>
    <a:effectLst/>
  </c:spPr>
  <c:txPr>
    <a:bodyPr/>
    <a:lstStyle/>
    <a:p>
      <a:pPr>
        <a:defRPr lang="zh-CN"/>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国内来深圳过夜游客交通工具分析（按日）</a:t>
            </a:r>
            <a:endParaRPr lang="en-US" altLang="zh-CN" dirty="0">
              <a:solidFill>
                <a:schemeClr val="bg1"/>
              </a:solidFill>
              <a:latin typeface="黑体" panose="02010609060101010101" pitchFamily="49" charset="-122"/>
              <a:ea typeface="黑体" panose="02010609060101010101" pitchFamily="49" charset="-122"/>
            </a:endParaRPr>
          </a:p>
        </c:rich>
      </c:tx>
      <c:layout>
        <c:manualLayout>
          <c:xMode val="edge"/>
          <c:yMode val="edge"/>
          <c:x val="0.244952019124063"/>
          <c:y val="0.0202366251045692"/>
        </c:manualLayout>
      </c:layout>
      <c:overlay val="0"/>
      <c:spPr>
        <a:noFill/>
        <a:ln>
          <a:noFill/>
        </a:ln>
        <a:effectLst/>
      </c:spPr>
    </c:title>
    <c:autoTitleDeleted val="0"/>
    <c:plotArea>
      <c:layout/>
      <c:barChart>
        <c:barDir val="col"/>
        <c:grouping val="percentStacked"/>
        <c:varyColors val="0"/>
        <c:ser>
          <c:idx val="0"/>
          <c:order val="0"/>
          <c:tx>
            <c:strRef>
              <c:f>Sheet1!$B$1</c:f>
              <c:strCache>
                <c:ptCount val="1"/>
                <c:pt idx="0">
                  <c:v>汽车</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Sheet1!$B$2:$B$8</c:f>
              <c:numCache>
                <c:formatCode>0%</c:formatCode>
                <c:ptCount val="7"/>
                <c:pt idx="0">
                  <c:v>0.705080414214768</c:v>
                </c:pt>
                <c:pt idx="1">
                  <c:v>0.656309725626545</c:v>
                </c:pt>
                <c:pt idx="2">
                  <c:v>0.650754349722945</c:v>
                </c:pt>
                <c:pt idx="3">
                  <c:v>0.667185349212999</c:v>
                </c:pt>
                <c:pt idx="4">
                  <c:v>0.689365755828528</c:v>
                </c:pt>
                <c:pt idx="5">
                  <c:v>0.7044855583655</c:v>
                </c:pt>
              </c:numCache>
            </c:numRef>
          </c:val>
        </c:ser>
        <c:ser>
          <c:idx val="1"/>
          <c:order val="1"/>
          <c:tx>
            <c:strRef>
              <c:f>Sheet1!$C$1</c:f>
              <c:strCache>
                <c:ptCount val="1"/>
                <c:pt idx="0">
                  <c:v>火车</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Sheet1!$C$2:$C$8</c:f>
              <c:numCache>
                <c:formatCode>0%</c:formatCode>
                <c:ptCount val="7"/>
                <c:pt idx="0">
                  <c:v>0.269298505298517</c:v>
                </c:pt>
                <c:pt idx="1">
                  <c:v>0.29858224185032</c:v>
                </c:pt>
                <c:pt idx="2">
                  <c:v>0.297787290530916</c:v>
                </c:pt>
                <c:pt idx="3">
                  <c:v>0.281814191952441</c:v>
                </c:pt>
                <c:pt idx="4">
                  <c:v>0.271235898721484</c:v>
                </c:pt>
                <c:pt idx="5">
                  <c:v>0.260681485425263</c:v>
                </c:pt>
              </c:numCache>
            </c:numRef>
          </c:val>
        </c:ser>
        <c:ser>
          <c:idx val="2"/>
          <c:order val="2"/>
          <c:tx>
            <c:strRef>
              <c:f>Sheet1!$D$1</c:f>
              <c:strCache>
                <c:ptCount val="1"/>
                <c:pt idx="0">
                  <c:v>飞机</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Sheet1!$D$2:$D$8</c:f>
              <c:numCache>
                <c:formatCode>0%</c:formatCode>
                <c:ptCount val="7"/>
                <c:pt idx="0">
                  <c:v>0.0256210804867144</c:v>
                </c:pt>
                <c:pt idx="1">
                  <c:v>0.0451080325231344</c:v>
                </c:pt>
                <c:pt idx="2">
                  <c:v>0.0514583597461388</c:v>
                </c:pt>
                <c:pt idx="3">
                  <c:v>0.0510004588345602</c:v>
                </c:pt>
                <c:pt idx="4">
                  <c:v>0.0393983454499875</c:v>
                </c:pt>
                <c:pt idx="5">
                  <c:v>0.0348329562092373</c:v>
                </c:pt>
              </c:numCache>
            </c:numRef>
          </c:val>
        </c:ser>
        <c:dLbls>
          <c:showLegendKey val="0"/>
          <c:showVal val="1"/>
          <c:showCatName val="0"/>
          <c:showSerName val="0"/>
          <c:showPercent val="0"/>
          <c:showBubbleSize val="0"/>
        </c:dLbls>
        <c:gapWidth val="150"/>
        <c:overlap val="100"/>
        <c:axId val="866650048"/>
        <c:axId val="866642432"/>
      </c:barChart>
      <c:catAx>
        <c:axId val="866650048"/>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66642432"/>
        <c:crosses val="autoZero"/>
        <c:auto val="1"/>
        <c:lblAlgn val="ctr"/>
        <c:lblOffset val="100"/>
        <c:noMultiLvlLbl val="0"/>
      </c:catAx>
      <c:valAx>
        <c:axId val="866642432"/>
        <c:scaling>
          <c:orientation val="minMax"/>
        </c:scaling>
        <c:delete val="0"/>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占比</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66650048"/>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国内经深圳港澳一日游游客数量及走势图</a:t>
            </a:r>
            <a:endParaRPr lang="en-US" altLang="zh-CN"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数量</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Sheet1!$B$2:$B$8</c:f>
              <c:numCache>
                <c:formatCode>0.0_ </c:formatCode>
                <c:ptCount val="7"/>
                <c:pt idx="0">
                  <c:v>0.1006</c:v>
                </c:pt>
                <c:pt idx="1">
                  <c:v>0.1335</c:v>
                </c:pt>
                <c:pt idx="2">
                  <c:v>0.1924</c:v>
                </c:pt>
                <c:pt idx="3">
                  <c:v>0.0671</c:v>
                </c:pt>
                <c:pt idx="4">
                  <c:v>0.1276</c:v>
                </c:pt>
                <c:pt idx="5">
                  <c:v>0.1306</c:v>
                </c:pt>
                <c:pt idx="6">
                  <c:v>0.1276</c:v>
                </c:pt>
              </c:numCache>
            </c:numRef>
          </c:val>
        </c:ser>
        <c:dLbls>
          <c:showLegendKey val="0"/>
          <c:showVal val="0"/>
          <c:showCatName val="0"/>
          <c:showSerName val="0"/>
          <c:showPercent val="0"/>
          <c:showBubbleSize val="0"/>
        </c:dLbls>
        <c:gapWidth val="150"/>
        <c:axId val="866642976"/>
        <c:axId val="866649504"/>
      </c:barChart>
      <c:catAx>
        <c:axId val="866642976"/>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66649504"/>
        <c:crosses val="autoZero"/>
        <c:auto val="1"/>
        <c:lblAlgn val="ctr"/>
        <c:lblOffset val="100"/>
        <c:noMultiLvlLbl val="0"/>
      </c:catAx>
      <c:valAx>
        <c:axId val="866649504"/>
        <c:scaling>
          <c:orientation val="minMax"/>
        </c:scaling>
        <c:delete val="1"/>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数量（万人次）</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0_ "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866642976"/>
        <c:crosses val="autoZero"/>
        <c:crossBetween val="between"/>
      </c:valAx>
      <c:spPr>
        <a:noFill/>
        <a:ln>
          <a:noFill/>
        </a:ln>
        <a:effectLst/>
      </c:spPr>
    </c:plotArea>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国内经深圳港澳一日游游客性别分析（按日）</a:t>
            </a:r>
            <a:endParaRPr lang="en-US" altLang="zh-CN"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barChart>
        <c:barDir val="col"/>
        <c:grouping val="percentStacked"/>
        <c:varyColors val="0"/>
        <c:ser>
          <c:idx val="0"/>
          <c:order val="0"/>
          <c:tx>
            <c:strRef>
              <c:f>Sheet1!$B$1</c:f>
              <c:strCache>
                <c:ptCount val="1"/>
                <c:pt idx="0">
                  <c:v>男</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Sheet1!$B$2:$B$8</c:f>
              <c:numCache>
                <c:formatCode>0%</c:formatCode>
                <c:ptCount val="7"/>
                <c:pt idx="0">
                  <c:v>0.5625</c:v>
                </c:pt>
                <c:pt idx="1">
                  <c:v>0.57</c:v>
                </c:pt>
                <c:pt idx="2">
                  <c:v>0.547244094488189</c:v>
                </c:pt>
                <c:pt idx="3">
                  <c:v>0.530425219941349</c:v>
                </c:pt>
                <c:pt idx="4">
                  <c:v>0.528558875219684</c:v>
                </c:pt>
                <c:pt idx="5">
                  <c:v>0.597701149425287</c:v>
                </c:pt>
                <c:pt idx="6">
                  <c:v>0.495182012847966</c:v>
                </c:pt>
              </c:numCache>
            </c:numRef>
          </c:val>
        </c:ser>
        <c:ser>
          <c:idx val="1"/>
          <c:order val="1"/>
          <c:tx>
            <c:strRef>
              <c:f>Sheet1!$C$1</c:f>
              <c:strCache>
                <c:ptCount val="1"/>
                <c:pt idx="0">
                  <c:v>女</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Sheet1!$C$2:$C$8</c:f>
              <c:numCache>
                <c:formatCode>0%</c:formatCode>
                <c:ptCount val="7"/>
                <c:pt idx="0">
                  <c:v>0.4375</c:v>
                </c:pt>
                <c:pt idx="1">
                  <c:v>0.43</c:v>
                </c:pt>
                <c:pt idx="2">
                  <c:v>0.452755905511811</c:v>
                </c:pt>
                <c:pt idx="3">
                  <c:v>0.469574780058651</c:v>
                </c:pt>
                <c:pt idx="4">
                  <c:v>0.471441124780316</c:v>
                </c:pt>
                <c:pt idx="5">
                  <c:v>0.402298850574713</c:v>
                </c:pt>
                <c:pt idx="6">
                  <c:v>0.504817987152034</c:v>
                </c:pt>
              </c:numCache>
            </c:numRef>
          </c:val>
        </c:ser>
        <c:dLbls>
          <c:showLegendKey val="0"/>
          <c:showVal val="1"/>
          <c:showCatName val="0"/>
          <c:showSerName val="0"/>
          <c:showPercent val="0"/>
          <c:showBubbleSize val="0"/>
        </c:dLbls>
        <c:gapWidth val="150"/>
        <c:overlap val="100"/>
        <c:axId val="866643520"/>
        <c:axId val="866636992"/>
      </c:barChart>
      <c:catAx>
        <c:axId val="866643520"/>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66636992"/>
        <c:crosses val="autoZero"/>
        <c:auto val="1"/>
        <c:lblAlgn val="ctr"/>
        <c:lblOffset val="100"/>
        <c:noMultiLvlLbl val="0"/>
      </c:catAx>
      <c:valAx>
        <c:axId val="866636992"/>
        <c:scaling>
          <c:orientation val="minMax"/>
        </c:scaling>
        <c:delete val="0"/>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占比</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66643520"/>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国内经深圳港澳一日游游客年龄分析（按日）</a:t>
            </a:r>
            <a:endParaRPr lang="en-US" altLang="zh-CN" dirty="0">
              <a:solidFill>
                <a:schemeClr val="bg1"/>
              </a:solidFill>
              <a:latin typeface="黑体" panose="02010609060101010101" pitchFamily="49" charset="-122"/>
              <a:ea typeface="黑体" panose="02010609060101010101" pitchFamily="49" charset="-122"/>
            </a:endParaRPr>
          </a:p>
        </c:rich>
      </c:tx>
      <c:layout>
        <c:manualLayout>
          <c:xMode val="edge"/>
          <c:yMode val="edge"/>
          <c:x val="0.171717771050559"/>
          <c:y val="0"/>
        </c:manualLayout>
      </c:layout>
      <c:overlay val="0"/>
      <c:spPr>
        <a:noFill/>
        <a:ln>
          <a:noFill/>
        </a:ln>
        <a:effectLst/>
      </c:spPr>
    </c:title>
    <c:autoTitleDeleted val="0"/>
    <c:plotArea>
      <c:layout/>
      <c:barChart>
        <c:barDir val="col"/>
        <c:grouping val="percentStacked"/>
        <c:varyColors val="0"/>
        <c:ser>
          <c:idx val="0"/>
          <c:order val="0"/>
          <c:tx>
            <c:strRef>
              <c:f>Sheet1!$B$1</c:f>
              <c:strCache>
                <c:ptCount val="1"/>
                <c:pt idx="0">
                  <c:v>少年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Sheet1!$B$2:$B$8</c:f>
              <c:numCache>
                <c:formatCode>0%</c:formatCode>
                <c:ptCount val="7"/>
                <c:pt idx="0">
                  <c:v>0.0875</c:v>
                </c:pt>
                <c:pt idx="1">
                  <c:v>0.084</c:v>
                </c:pt>
                <c:pt idx="2">
                  <c:v>0.13007874015748</c:v>
                </c:pt>
                <c:pt idx="3">
                  <c:v>0.0816715542521994</c:v>
                </c:pt>
                <c:pt idx="4">
                  <c:v>0.083128295254833</c:v>
                </c:pt>
                <c:pt idx="5">
                  <c:v>0.0669950738916256</c:v>
                </c:pt>
                <c:pt idx="6">
                  <c:v>0.0768736616702355</c:v>
                </c:pt>
              </c:numCache>
            </c:numRef>
          </c:val>
        </c:ser>
        <c:ser>
          <c:idx val="1"/>
          <c:order val="1"/>
          <c:tx>
            <c:strRef>
              <c:f>Sheet1!$C$1</c:f>
              <c:strCache>
                <c:ptCount val="1"/>
                <c:pt idx="0">
                  <c:v>青年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Sheet1!$C$2:$C$8</c:f>
              <c:numCache>
                <c:formatCode>0%</c:formatCode>
                <c:ptCount val="7"/>
                <c:pt idx="0">
                  <c:v>0.24375</c:v>
                </c:pt>
                <c:pt idx="1">
                  <c:v>0.224</c:v>
                </c:pt>
                <c:pt idx="2">
                  <c:v>0.21511811023622</c:v>
                </c:pt>
                <c:pt idx="3">
                  <c:v>0.238563049853372</c:v>
                </c:pt>
                <c:pt idx="4">
                  <c:v>0.272056239015817</c:v>
                </c:pt>
                <c:pt idx="5">
                  <c:v>0.378981937602627</c:v>
                </c:pt>
                <c:pt idx="6">
                  <c:v>0.210706638115632</c:v>
                </c:pt>
              </c:numCache>
            </c:numRef>
          </c:val>
        </c:ser>
        <c:ser>
          <c:idx val="2"/>
          <c:order val="2"/>
          <c:tx>
            <c:strRef>
              <c:f>Sheet1!$D$1</c:f>
              <c:strCache>
                <c:ptCount val="1"/>
                <c:pt idx="0">
                  <c:v>壮盛年</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Sheet1!$D$2:$D$8</c:f>
              <c:numCache>
                <c:formatCode>0%</c:formatCode>
                <c:ptCount val="7"/>
                <c:pt idx="0">
                  <c:v>0.3375</c:v>
                </c:pt>
                <c:pt idx="1">
                  <c:v>0.404</c:v>
                </c:pt>
                <c:pt idx="2">
                  <c:v>0.300157480314961</c:v>
                </c:pt>
                <c:pt idx="3">
                  <c:v>0.398387096774194</c:v>
                </c:pt>
                <c:pt idx="4">
                  <c:v>0.36871704745167</c:v>
                </c:pt>
                <c:pt idx="5">
                  <c:v>0.311658456486043</c:v>
                </c:pt>
                <c:pt idx="6">
                  <c:v>0.342398286937902</c:v>
                </c:pt>
              </c:numCache>
            </c:numRef>
          </c:val>
        </c:ser>
        <c:ser>
          <c:idx val="3"/>
          <c:order val="3"/>
          <c:tx>
            <c:strRef>
              <c:f>Sheet1!$E$1</c:f>
              <c:strCache>
                <c:ptCount val="1"/>
                <c:pt idx="0">
                  <c:v>中年</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Sheet1!$E$2:$E$8</c:f>
              <c:numCache>
                <c:formatCode>0%</c:formatCode>
                <c:ptCount val="7"/>
                <c:pt idx="0">
                  <c:v>0.2125</c:v>
                </c:pt>
                <c:pt idx="1">
                  <c:v>0.204</c:v>
                </c:pt>
                <c:pt idx="2">
                  <c:v>0.234015748031496</c:v>
                </c:pt>
                <c:pt idx="3">
                  <c:v>0.177712609970675</c:v>
                </c:pt>
                <c:pt idx="4">
                  <c:v>0.187697715289982</c:v>
                </c:pt>
                <c:pt idx="5">
                  <c:v>0.16551724137931</c:v>
                </c:pt>
                <c:pt idx="6">
                  <c:v>0.254603854389722</c:v>
                </c:pt>
              </c:numCache>
            </c:numRef>
          </c:val>
        </c:ser>
        <c:ser>
          <c:idx val="4"/>
          <c:order val="4"/>
          <c:tx>
            <c:strRef>
              <c:f>Sheet1!$F$1</c:f>
              <c:strCache>
                <c:ptCount val="1"/>
                <c:pt idx="0">
                  <c:v>老年</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Sheet1!$F$2:$F$8</c:f>
              <c:numCache>
                <c:formatCode>0%</c:formatCode>
                <c:ptCount val="7"/>
                <c:pt idx="0">
                  <c:v>0.11875</c:v>
                </c:pt>
                <c:pt idx="1">
                  <c:v>0.084</c:v>
                </c:pt>
                <c:pt idx="2">
                  <c:v>0.120629921259843</c:v>
                </c:pt>
                <c:pt idx="3">
                  <c:v>0.10366568914956</c:v>
                </c:pt>
                <c:pt idx="4">
                  <c:v>0.0884007029876977</c:v>
                </c:pt>
                <c:pt idx="5">
                  <c:v>0.0768472906403941</c:v>
                </c:pt>
                <c:pt idx="6">
                  <c:v>0.11541755888651</c:v>
                </c:pt>
              </c:numCache>
            </c:numRef>
          </c:val>
        </c:ser>
        <c:dLbls>
          <c:showLegendKey val="0"/>
          <c:showVal val="1"/>
          <c:showCatName val="0"/>
          <c:showSerName val="0"/>
          <c:showPercent val="0"/>
          <c:showBubbleSize val="0"/>
        </c:dLbls>
        <c:gapWidth val="150"/>
        <c:overlap val="100"/>
        <c:axId val="866644608"/>
        <c:axId val="866647328"/>
      </c:barChart>
      <c:catAx>
        <c:axId val="866644608"/>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66647328"/>
        <c:crosses val="autoZero"/>
        <c:auto val="1"/>
        <c:lblAlgn val="ctr"/>
        <c:lblOffset val="100"/>
        <c:noMultiLvlLbl val="0"/>
      </c:catAx>
      <c:valAx>
        <c:axId val="866647328"/>
        <c:scaling>
          <c:orientation val="minMax"/>
        </c:scaling>
        <c:delete val="0"/>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占比</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66644608"/>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00" b="1" i="0" u="none" strike="noStrike" kern="1200" cap="all" baseline="0">
                <a:solidFill>
                  <a:schemeClr val="bg1"/>
                </a:solidFill>
                <a:latin typeface="黑体" panose="02010609060101010101" pitchFamily="49" charset="-122"/>
                <a:ea typeface="黑体" panose="02010609060101010101" pitchFamily="49" charset="-122"/>
                <a:cs typeface="+mn-cs"/>
              </a:defRPr>
            </a:pPr>
            <a:r>
              <a:rPr lang="zh-CN" altLang="en-US" sz="1800" dirty="0">
                <a:solidFill>
                  <a:schemeClr val="bg1"/>
                </a:solidFill>
                <a:latin typeface="黑体" panose="02010609060101010101" pitchFamily="49" charset="-122"/>
                <a:ea typeface="黑体" panose="02010609060101010101" pitchFamily="49" charset="-122"/>
              </a:rPr>
              <a:t>游客年龄分布</a:t>
            </a:r>
            <a:endParaRPr lang="zh-CN" altLang="en-US" sz="1800" dirty="0">
              <a:solidFill>
                <a:schemeClr val="bg1"/>
              </a:solidFill>
              <a:latin typeface="黑体" panose="02010609060101010101" pitchFamily="49" charset="-122"/>
              <a:ea typeface="黑体" panose="02010609060101010101" pitchFamily="49" charset="-122"/>
            </a:endParaRPr>
          </a:p>
        </c:rich>
      </c:tx>
      <c:layout>
        <c:manualLayout>
          <c:xMode val="edge"/>
          <c:yMode val="edge"/>
          <c:x val="0.321706752463364"/>
          <c:y val="0.00191172927308704"/>
        </c:manualLayout>
      </c:layout>
      <c:overlay val="0"/>
      <c:spPr>
        <a:noFill/>
        <a:ln>
          <a:noFill/>
        </a:ln>
        <a:effectLst/>
      </c:spPr>
    </c:title>
    <c:autoTitleDeleted val="0"/>
    <c:plotArea>
      <c:layout/>
      <c:pieChart>
        <c:varyColors val="1"/>
        <c:ser>
          <c:idx val="0"/>
          <c:order val="0"/>
          <c:tx>
            <c:strRef>
              <c:f>Sheet1!$B$1</c:f>
              <c:strCache>
                <c:ptCount val="1"/>
                <c:pt idx="0">
                  <c:v>年龄</c:v>
                </c:pt>
              </c:strCache>
            </c:strRef>
          </c:tx>
          <c:spPr/>
          <c:explosion val="0"/>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Pt>
            <c:idx val="4"/>
            <c:bubble3D val="0"/>
            <c:spPr>
              <a:solidFill>
                <a:schemeClr val="accent5"/>
              </a:solidFill>
              <a:ln>
                <a:noFill/>
              </a:ln>
              <a:effectLst>
                <a:outerShdw blurRad="63500" sx="102000" sy="102000" algn="ctr" rotWithShape="0">
                  <a:prstClr val="black">
                    <a:alpha val="20000"/>
                  </a:prstClr>
                </a:outerShdw>
              </a:effectLst>
            </c:spPr>
          </c:dPt>
          <c:dLbls>
            <c:dLbl>
              <c:idx val="0"/>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1"/>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2"/>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manualLayout>
                  <c:x val="-0.156167156000067"/>
                  <c:y val="-0.0393819331195546"/>
                </c:manualLayout>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3"/>
                      </a:solidFill>
                      <a:latin typeface="黑体" panose="02010609060101010101" pitchFamily="49" charset="-122"/>
                      <a:ea typeface="黑体" panose="02010609060101010101" pitchFamily="49" charset="-122"/>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3"/>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4"/>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5"/>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1"/>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少年</c:v>
                </c:pt>
                <c:pt idx="1">
                  <c:v>青年</c:v>
                </c:pt>
                <c:pt idx="2">
                  <c:v>壮盛年</c:v>
                </c:pt>
                <c:pt idx="3">
                  <c:v>中年</c:v>
                </c:pt>
                <c:pt idx="4">
                  <c:v>老年</c:v>
                </c:pt>
              </c:strCache>
            </c:strRef>
          </c:cat>
          <c:val>
            <c:numRef>
              <c:f>Sheet1!$B$2:$B$6</c:f>
              <c:numCache>
                <c:formatCode>0%</c:formatCode>
                <c:ptCount val="5"/>
                <c:pt idx="0">
                  <c:v>0.08569218870843</c:v>
                </c:pt>
                <c:pt idx="1">
                  <c:v>0.253905645784996</c:v>
                </c:pt>
                <c:pt idx="2">
                  <c:v>0.35754060324826</c:v>
                </c:pt>
                <c:pt idx="3">
                  <c:v>0.202088167053364</c:v>
                </c:pt>
                <c:pt idx="4">
                  <c:v>0.10077339520495</c:v>
                </c:pt>
              </c:numCache>
            </c:numRef>
          </c:val>
        </c:ser>
        <c:dLbls>
          <c:showLegendKey val="0"/>
          <c:showVal val="0"/>
          <c:showCatName val="0"/>
          <c:showSerName val="0"/>
          <c:showPercent val="1"/>
          <c:showBubbleSize val="0"/>
          <c:showLeaderLines val="1"/>
        </c:dLbls>
        <c:firstSliceAng val="0"/>
      </c:pieChart>
      <c:spPr>
        <a:noFill/>
        <a:ln>
          <a:noFill/>
        </a:ln>
        <a:effectLst/>
      </c:spPr>
    </c:plotArea>
    <c:plotVisOnly val="1"/>
    <c:dispBlanksAs val="zero"/>
    <c:showDLblsOverMax val="0"/>
  </c:chart>
  <c:spPr>
    <a:noFill/>
    <a:ln>
      <a:noFill/>
    </a:ln>
    <a:effectLst/>
  </c:spPr>
  <c:txPr>
    <a:bodyPr/>
    <a:lstStyle/>
    <a:p>
      <a:pPr>
        <a:defRPr lang="zh-CN"/>
      </a:pPr>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国内经深圳港澳一日游游客交通工具分析（按日）</a:t>
            </a:r>
            <a:endParaRPr lang="en-US" altLang="zh-CN" dirty="0">
              <a:solidFill>
                <a:schemeClr val="bg1"/>
              </a:solidFill>
              <a:latin typeface="黑体" panose="02010609060101010101" pitchFamily="49" charset="-122"/>
              <a:ea typeface="黑体" panose="02010609060101010101" pitchFamily="49" charset="-122"/>
            </a:endParaRPr>
          </a:p>
        </c:rich>
      </c:tx>
      <c:layout>
        <c:manualLayout>
          <c:xMode val="edge"/>
          <c:yMode val="edge"/>
          <c:x val="0.154742217842976"/>
          <c:y val="0.00674554170152306"/>
        </c:manualLayout>
      </c:layout>
      <c:overlay val="0"/>
      <c:spPr>
        <a:noFill/>
        <a:ln>
          <a:noFill/>
        </a:ln>
        <a:effectLst/>
      </c:spPr>
    </c:title>
    <c:autoTitleDeleted val="0"/>
    <c:plotArea>
      <c:layout/>
      <c:barChart>
        <c:barDir val="col"/>
        <c:grouping val="percentStacked"/>
        <c:varyColors val="0"/>
        <c:ser>
          <c:idx val="0"/>
          <c:order val="0"/>
          <c:tx>
            <c:strRef>
              <c:f>Sheet1!$B$1</c:f>
              <c:strCache>
                <c:ptCount val="1"/>
                <c:pt idx="0">
                  <c:v>其他</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Sheet1!$B$2:$B$8</c:f>
              <c:numCache>
                <c:formatCode>0%</c:formatCode>
                <c:ptCount val="7"/>
                <c:pt idx="0">
                  <c:v>0.625</c:v>
                </c:pt>
                <c:pt idx="1">
                  <c:v>0.76</c:v>
                </c:pt>
                <c:pt idx="2">
                  <c:v>0.716535433070866</c:v>
                </c:pt>
                <c:pt idx="3">
                  <c:v>0.632697947214076</c:v>
                </c:pt>
                <c:pt idx="4">
                  <c:v>0.613356766256591</c:v>
                </c:pt>
                <c:pt idx="5">
                  <c:v>0.635467980295567</c:v>
                </c:pt>
                <c:pt idx="6">
                  <c:v>0.693790149892934</c:v>
                </c:pt>
              </c:numCache>
            </c:numRef>
          </c:val>
        </c:ser>
        <c:ser>
          <c:idx val="1"/>
          <c:order val="1"/>
          <c:tx>
            <c:strRef>
              <c:f>Sheet1!$C$1</c:f>
              <c:strCache>
                <c:ptCount val="1"/>
                <c:pt idx="0">
                  <c:v>汽车</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Sheet1!$C$2:$C$8</c:f>
              <c:numCache>
                <c:formatCode>0%</c:formatCode>
                <c:ptCount val="7"/>
                <c:pt idx="0">
                  <c:v>0.375</c:v>
                </c:pt>
                <c:pt idx="1">
                  <c:v>0.24</c:v>
                </c:pt>
                <c:pt idx="2">
                  <c:v>0.283464566929134</c:v>
                </c:pt>
                <c:pt idx="3">
                  <c:v>0.367302052785924</c:v>
                </c:pt>
                <c:pt idx="4">
                  <c:v>0.386643233743409</c:v>
                </c:pt>
                <c:pt idx="5">
                  <c:v>0.364532019704433</c:v>
                </c:pt>
                <c:pt idx="6">
                  <c:v>0.306209850107066</c:v>
                </c:pt>
              </c:numCache>
            </c:numRef>
          </c:val>
        </c:ser>
        <c:dLbls>
          <c:showLegendKey val="0"/>
          <c:showVal val="1"/>
          <c:showCatName val="0"/>
          <c:showSerName val="0"/>
          <c:showPercent val="0"/>
          <c:showBubbleSize val="0"/>
        </c:dLbls>
        <c:gapWidth val="150"/>
        <c:overlap val="100"/>
        <c:axId val="866644064"/>
        <c:axId val="866639712"/>
      </c:barChart>
      <c:catAx>
        <c:axId val="866644064"/>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66639712"/>
        <c:crosses val="autoZero"/>
        <c:auto val="1"/>
        <c:lblAlgn val="ctr"/>
        <c:lblOffset val="100"/>
        <c:noMultiLvlLbl val="0"/>
      </c:catAx>
      <c:valAx>
        <c:axId val="866639712"/>
        <c:scaling>
          <c:orientation val="minMax"/>
        </c:scaling>
        <c:delete val="0"/>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占比</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66644064"/>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经深圳港澳游过夜游客数量及走势图</a:t>
            </a:r>
            <a:endParaRPr lang="en-US" altLang="zh-CN"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数量</c:v>
                </c:pt>
              </c:strCache>
            </c:strRef>
          </c:tx>
          <c:spPr>
            <a:solidFill>
              <a:schemeClr val="accent1"/>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1日</c:v>
                </c:pt>
                <c:pt idx="1">
                  <c:v>2日</c:v>
                </c:pt>
                <c:pt idx="2">
                  <c:v>3日</c:v>
                </c:pt>
                <c:pt idx="3">
                  <c:v>4日</c:v>
                </c:pt>
                <c:pt idx="4">
                  <c:v>5日</c:v>
                </c:pt>
                <c:pt idx="5">
                  <c:v>6日</c:v>
                </c:pt>
              </c:strCache>
            </c:strRef>
          </c:cat>
          <c:val>
            <c:numRef>
              <c:f>Sheet1!$B$2:$B$7</c:f>
              <c:numCache>
                <c:formatCode>0.00</c:formatCode>
                <c:ptCount val="6"/>
                <c:pt idx="0">
                  <c:v>3.83278882315073</c:v>
                </c:pt>
                <c:pt idx="1">
                  <c:v>1.0608</c:v>
                </c:pt>
                <c:pt idx="2">
                  <c:v>1.1608</c:v>
                </c:pt>
                <c:pt idx="3">
                  <c:v>0.9081</c:v>
                </c:pt>
                <c:pt idx="4">
                  <c:v>0.4949</c:v>
                </c:pt>
                <c:pt idx="5">
                  <c:v>0.1032</c:v>
                </c:pt>
              </c:numCache>
            </c:numRef>
          </c:val>
        </c:ser>
        <c:dLbls>
          <c:showLegendKey val="0"/>
          <c:showVal val="0"/>
          <c:showCatName val="0"/>
          <c:showSerName val="0"/>
          <c:showPercent val="0"/>
          <c:showBubbleSize val="0"/>
        </c:dLbls>
        <c:gapWidth val="150"/>
        <c:axId val="866645152"/>
        <c:axId val="866638080"/>
      </c:barChart>
      <c:catAx>
        <c:axId val="866645152"/>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66638080"/>
        <c:crosses val="autoZero"/>
        <c:auto val="1"/>
        <c:lblAlgn val="ctr"/>
        <c:lblOffset val="100"/>
        <c:noMultiLvlLbl val="0"/>
      </c:catAx>
      <c:valAx>
        <c:axId val="866638080"/>
        <c:scaling>
          <c:orientation val="minMax"/>
        </c:scaling>
        <c:delete val="1"/>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数量（万人次）</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00"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866645152"/>
        <c:crosses val="autoZero"/>
        <c:crossBetween val="between"/>
      </c:valAx>
      <c:spPr>
        <a:noFill/>
        <a:ln>
          <a:noFill/>
        </a:ln>
        <a:effectLst/>
      </c:spPr>
    </c:plotArea>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过夜游游客停留天数比例分析</a:t>
            </a:r>
            <a:endParaRPr lang="zh-CN" altLang="en-US" dirty="0">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停留天数比例</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sp3d>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Sheet1!$A$2:$A$7</c:f>
              <c:strCache>
                <c:ptCount val="6"/>
                <c:pt idx="0">
                  <c:v>2天</c:v>
                </c:pt>
                <c:pt idx="1">
                  <c:v>3天</c:v>
                </c:pt>
                <c:pt idx="2">
                  <c:v>4天</c:v>
                </c:pt>
                <c:pt idx="3">
                  <c:v>5天</c:v>
                </c:pt>
                <c:pt idx="4">
                  <c:v>6天</c:v>
                </c:pt>
                <c:pt idx="5">
                  <c:v>7天</c:v>
                </c:pt>
              </c:strCache>
            </c:strRef>
          </c:cat>
          <c:val>
            <c:numRef>
              <c:f>Sheet1!$B$2:$B$7</c:f>
              <c:numCache>
                <c:formatCode>0%</c:formatCode>
                <c:ptCount val="6"/>
                <c:pt idx="0">
                  <c:v>0.195766135152899</c:v>
                </c:pt>
                <c:pt idx="1">
                  <c:v>0.220923980074465</c:v>
                </c:pt>
                <c:pt idx="2">
                  <c:v>0.186032243106496</c:v>
                </c:pt>
                <c:pt idx="3">
                  <c:v>0.1331963664436</c:v>
                </c:pt>
                <c:pt idx="4">
                  <c:v>0.088934589069327</c:v>
                </c:pt>
                <c:pt idx="5">
                  <c:v>0.175146686153213</c:v>
                </c:pt>
              </c:numCache>
            </c:numRef>
          </c:val>
        </c:ser>
        <c:dLbls>
          <c:showLegendKey val="0"/>
          <c:showVal val="0"/>
          <c:showCatName val="0"/>
          <c:showSerName val="0"/>
          <c:showPercent val="0"/>
          <c:showBubbleSize val="0"/>
        </c:dLbls>
        <c:gapWidth val="100"/>
        <c:axId val="866648416"/>
        <c:axId val="866637536"/>
      </c:barChart>
      <c:catAx>
        <c:axId val="866648416"/>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66637536"/>
        <c:crosses val="autoZero"/>
        <c:auto val="1"/>
        <c:lblAlgn val="ctr"/>
        <c:lblOffset val="100"/>
        <c:noMultiLvlLbl val="0"/>
      </c:catAx>
      <c:valAx>
        <c:axId val="866637536"/>
        <c:scaling>
          <c:orientation val="minMax"/>
        </c:scaling>
        <c:delete val="1"/>
        <c:axPos val="l"/>
        <c:numFmt formatCode="0%"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bg1"/>
                </a:solidFill>
                <a:latin typeface="+mn-lt"/>
                <a:ea typeface="+mn-ea"/>
                <a:cs typeface="+mn-cs"/>
              </a:defRPr>
            </a:pPr>
          </a:p>
        </c:txPr>
        <c:crossAx val="866648416"/>
        <c:crosses val="autoZero"/>
        <c:crossBetween val="between"/>
      </c:valAx>
      <c:spPr>
        <a:noFill/>
        <a:ln w="28575">
          <a:noFill/>
        </a:ln>
        <a:effectLst/>
      </c:spPr>
    </c:plotArea>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国内来深圳一日游游客数量及走势图</a:t>
            </a:r>
            <a:endParaRPr lang="en-US" altLang="zh-CN"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数量</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Sheet1!$A$2:$A$8</c:f>
              <c:numCache>
                <c:formatCode>yyyy/m/d</c:formatCode>
                <c:ptCount val="7"/>
                <c:pt idx="0" c:formatCode="yyyy/m/d">
                  <c:v>43374</c:v>
                </c:pt>
                <c:pt idx="1" c:formatCode="yyyy/m/d">
                  <c:v>43375</c:v>
                </c:pt>
                <c:pt idx="2" c:formatCode="yyyy/m/d">
                  <c:v>43376</c:v>
                </c:pt>
                <c:pt idx="3" c:formatCode="yyyy/m/d">
                  <c:v>43377</c:v>
                </c:pt>
                <c:pt idx="4" c:formatCode="yyyy/m/d">
                  <c:v>43378</c:v>
                </c:pt>
                <c:pt idx="5" c:formatCode="yyyy/m/d">
                  <c:v>43379</c:v>
                </c:pt>
                <c:pt idx="6" c:formatCode="yyyy/m/d">
                  <c:v>43380</c:v>
                </c:pt>
              </c:numCache>
            </c:numRef>
          </c:cat>
          <c:val>
            <c:numRef>
              <c:f>Sheet1!$B$2:$B$8</c:f>
              <c:numCache>
                <c:formatCode>0.0_ </c:formatCode>
                <c:ptCount val="7"/>
                <c:pt idx="0">
                  <c:v>7.5894</c:v>
                </c:pt>
                <c:pt idx="1">
                  <c:v>4.1712</c:v>
                </c:pt>
                <c:pt idx="2">
                  <c:v>3.61</c:v>
                </c:pt>
                <c:pt idx="3">
                  <c:v>2.8518</c:v>
                </c:pt>
                <c:pt idx="4">
                  <c:v>3.2788</c:v>
                </c:pt>
                <c:pt idx="5">
                  <c:v>3.0741</c:v>
                </c:pt>
                <c:pt idx="6">
                  <c:v>2.7</c:v>
                </c:pt>
              </c:numCache>
            </c:numRef>
          </c:val>
        </c:ser>
        <c:dLbls>
          <c:showLegendKey val="0"/>
          <c:showVal val="0"/>
          <c:showCatName val="0"/>
          <c:showSerName val="0"/>
          <c:showPercent val="0"/>
          <c:showBubbleSize val="0"/>
        </c:dLbls>
        <c:gapWidth val="150"/>
        <c:axId val="578687312"/>
        <c:axId val="578696560"/>
      </c:barChart>
      <c:dateAx>
        <c:axId val="578687312"/>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578696560"/>
        <c:crosses val="autoZero"/>
        <c:auto val="1"/>
        <c:lblOffset val="100"/>
        <c:baseTimeUnit val="days"/>
      </c:dateAx>
      <c:valAx>
        <c:axId val="578696560"/>
        <c:scaling>
          <c:orientation val="minMax"/>
        </c:scaling>
        <c:delete val="1"/>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数量（万人）</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0_ "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578687312"/>
        <c:crosses val="autoZero"/>
        <c:crossBetween val="between"/>
      </c:valAx>
      <c:spPr>
        <a:noFill/>
        <a:ln>
          <a:noFill/>
        </a:ln>
        <a:effectLst/>
      </c:spPr>
    </c:plotArea>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国内港澳过夜游客性别分析（按日）</a:t>
            </a:r>
            <a:endParaRPr lang="en-US" altLang="zh-CN"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barChart>
        <c:barDir val="col"/>
        <c:grouping val="percentStacked"/>
        <c:varyColors val="0"/>
        <c:ser>
          <c:idx val="0"/>
          <c:order val="0"/>
          <c:tx>
            <c:strRef>
              <c:f>Sheet1!$B$1</c:f>
              <c:strCache>
                <c:ptCount val="1"/>
                <c:pt idx="0">
                  <c:v>男</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1日</c:v>
                </c:pt>
                <c:pt idx="1">
                  <c:v>2日</c:v>
                </c:pt>
                <c:pt idx="2">
                  <c:v>3日</c:v>
                </c:pt>
                <c:pt idx="3">
                  <c:v>4日</c:v>
                </c:pt>
                <c:pt idx="4">
                  <c:v>5日</c:v>
                </c:pt>
                <c:pt idx="5">
                  <c:v>6日</c:v>
                </c:pt>
              </c:strCache>
            </c:strRef>
          </c:cat>
          <c:val>
            <c:numRef>
              <c:f>Sheet1!$B$2:$B$7</c:f>
              <c:numCache>
                <c:formatCode>0%</c:formatCode>
                <c:ptCount val="6"/>
                <c:pt idx="0">
                  <c:v>0.511688087769037</c:v>
                </c:pt>
                <c:pt idx="1">
                  <c:v>0.506787330316742</c:v>
                </c:pt>
                <c:pt idx="2">
                  <c:v>0.5144727773949</c:v>
                </c:pt>
                <c:pt idx="3">
                  <c:v>0.518720405241713</c:v>
                </c:pt>
                <c:pt idx="4">
                  <c:v>0.521721559911093</c:v>
                </c:pt>
                <c:pt idx="5">
                  <c:v>0.588178294573643</c:v>
                </c:pt>
              </c:numCache>
            </c:numRef>
          </c:val>
        </c:ser>
        <c:ser>
          <c:idx val="1"/>
          <c:order val="1"/>
          <c:tx>
            <c:strRef>
              <c:f>Sheet1!$C$1</c:f>
              <c:strCache>
                <c:ptCount val="1"/>
                <c:pt idx="0">
                  <c:v>女</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1日</c:v>
                </c:pt>
                <c:pt idx="1">
                  <c:v>2日</c:v>
                </c:pt>
                <c:pt idx="2">
                  <c:v>3日</c:v>
                </c:pt>
                <c:pt idx="3">
                  <c:v>4日</c:v>
                </c:pt>
                <c:pt idx="4">
                  <c:v>5日</c:v>
                </c:pt>
                <c:pt idx="5">
                  <c:v>6日</c:v>
                </c:pt>
              </c:strCache>
            </c:strRef>
          </c:cat>
          <c:val>
            <c:numRef>
              <c:f>Sheet1!$C$2:$C$7</c:f>
              <c:numCache>
                <c:formatCode>0%</c:formatCode>
                <c:ptCount val="6"/>
                <c:pt idx="0">
                  <c:v>0.488311912230963</c:v>
                </c:pt>
                <c:pt idx="1">
                  <c:v>0.493212669683258</c:v>
                </c:pt>
                <c:pt idx="2">
                  <c:v>0.4855272226051</c:v>
                </c:pt>
                <c:pt idx="3">
                  <c:v>0.481279594758287</c:v>
                </c:pt>
                <c:pt idx="4">
                  <c:v>0.478278440088907</c:v>
                </c:pt>
                <c:pt idx="5">
                  <c:v>0.411821705426357</c:v>
                </c:pt>
              </c:numCache>
            </c:numRef>
          </c:val>
        </c:ser>
        <c:dLbls>
          <c:showLegendKey val="0"/>
          <c:showVal val="1"/>
          <c:showCatName val="0"/>
          <c:showSerName val="0"/>
          <c:showPercent val="0"/>
          <c:showBubbleSize val="0"/>
        </c:dLbls>
        <c:gapWidth val="150"/>
        <c:overlap val="100"/>
        <c:axId val="866651136"/>
        <c:axId val="866638624"/>
      </c:barChart>
      <c:catAx>
        <c:axId val="866651136"/>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66638624"/>
        <c:crosses val="autoZero"/>
        <c:auto val="1"/>
        <c:lblAlgn val="ctr"/>
        <c:lblOffset val="100"/>
        <c:noMultiLvlLbl val="0"/>
      </c:catAx>
      <c:valAx>
        <c:axId val="866638624"/>
        <c:scaling>
          <c:orientation val="minMax"/>
        </c:scaling>
        <c:delete val="0"/>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占比</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6665113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国内港澳过夜游游客年龄分析（按日）</a:t>
            </a:r>
            <a:endParaRPr lang="en-US" altLang="zh-CN" dirty="0">
              <a:solidFill>
                <a:schemeClr val="bg1"/>
              </a:solidFill>
              <a:latin typeface="黑体" panose="02010609060101010101" pitchFamily="49" charset="-122"/>
              <a:ea typeface="黑体" panose="02010609060101010101" pitchFamily="49" charset="-122"/>
            </a:endParaRPr>
          </a:p>
        </c:rich>
      </c:tx>
      <c:layout>
        <c:manualLayout>
          <c:xMode val="edge"/>
          <c:yMode val="edge"/>
          <c:x val="0.244952019124063"/>
          <c:y val="0.0202366251045692"/>
        </c:manualLayout>
      </c:layout>
      <c:overlay val="0"/>
      <c:spPr>
        <a:noFill/>
        <a:ln>
          <a:noFill/>
        </a:ln>
        <a:effectLst/>
      </c:spPr>
    </c:title>
    <c:autoTitleDeleted val="0"/>
    <c:plotArea>
      <c:layout/>
      <c:barChart>
        <c:barDir val="col"/>
        <c:grouping val="percentStacked"/>
        <c:varyColors val="0"/>
        <c:ser>
          <c:idx val="0"/>
          <c:order val="0"/>
          <c:tx>
            <c:strRef>
              <c:f>Sheet1!$B$1</c:f>
              <c:strCache>
                <c:ptCount val="1"/>
                <c:pt idx="0">
                  <c:v>少年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1日</c:v>
                </c:pt>
                <c:pt idx="1">
                  <c:v>2日</c:v>
                </c:pt>
                <c:pt idx="2">
                  <c:v>3日</c:v>
                </c:pt>
                <c:pt idx="3">
                  <c:v>4日</c:v>
                </c:pt>
                <c:pt idx="4">
                  <c:v>5日</c:v>
                </c:pt>
                <c:pt idx="5">
                  <c:v>6日</c:v>
                </c:pt>
              </c:strCache>
            </c:strRef>
          </c:cat>
          <c:val>
            <c:numRef>
              <c:f>Sheet1!$B$2:$B$7</c:f>
              <c:numCache>
                <c:formatCode>0%</c:formatCode>
                <c:ptCount val="6"/>
                <c:pt idx="0">
                  <c:v>0.164581303347521</c:v>
                </c:pt>
                <c:pt idx="1">
                  <c:v>0.168288084464555</c:v>
                </c:pt>
                <c:pt idx="2">
                  <c:v>0.15947622329428</c:v>
                </c:pt>
                <c:pt idx="3">
                  <c:v>0.142913776015857</c:v>
                </c:pt>
                <c:pt idx="4">
                  <c:v>0.125358658314811</c:v>
                </c:pt>
                <c:pt idx="5">
                  <c:v>0.0775193798449612</c:v>
                </c:pt>
              </c:numCache>
            </c:numRef>
          </c:val>
        </c:ser>
        <c:ser>
          <c:idx val="1"/>
          <c:order val="1"/>
          <c:tx>
            <c:strRef>
              <c:f>Sheet1!$C$1</c:f>
              <c:strCache>
                <c:ptCount val="1"/>
                <c:pt idx="0">
                  <c:v>青年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1日</c:v>
                </c:pt>
                <c:pt idx="1">
                  <c:v>2日</c:v>
                </c:pt>
                <c:pt idx="2">
                  <c:v>3日</c:v>
                </c:pt>
                <c:pt idx="3">
                  <c:v>4日</c:v>
                </c:pt>
                <c:pt idx="4">
                  <c:v>5日</c:v>
                </c:pt>
                <c:pt idx="5">
                  <c:v>6日</c:v>
                </c:pt>
              </c:strCache>
            </c:strRef>
          </c:cat>
          <c:val>
            <c:numRef>
              <c:f>Sheet1!$C$2:$C$7</c:f>
              <c:numCache>
                <c:formatCode>0%</c:formatCode>
                <c:ptCount val="6"/>
                <c:pt idx="0">
                  <c:v>0.239550228937266</c:v>
                </c:pt>
                <c:pt idx="1">
                  <c:v>0.215705128205128</c:v>
                </c:pt>
                <c:pt idx="2">
                  <c:v>0.214955203308063</c:v>
                </c:pt>
                <c:pt idx="3">
                  <c:v>0.242462283889439</c:v>
                </c:pt>
                <c:pt idx="4">
                  <c:v>0.249424126086078</c:v>
                </c:pt>
                <c:pt idx="5">
                  <c:v>0.288759689922481</c:v>
                </c:pt>
              </c:numCache>
            </c:numRef>
          </c:val>
        </c:ser>
        <c:ser>
          <c:idx val="2"/>
          <c:order val="2"/>
          <c:tx>
            <c:strRef>
              <c:f>Sheet1!$D$1</c:f>
              <c:strCache>
                <c:ptCount val="1"/>
                <c:pt idx="0">
                  <c:v>壮盛年</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1日</c:v>
                </c:pt>
                <c:pt idx="1">
                  <c:v>2日</c:v>
                </c:pt>
                <c:pt idx="2">
                  <c:v>3日</c:v>
                </c:pt>
                <c:pt idx="3">
                  <c:v>4日</c:v>
                </c:pt>
                <c:pt idx="4">
                  <c:v>5日</c:v>
                </c:pt>
                <c:pt idx="5">
                  <c:v>6日</c:v>
                </c:pt>
              </c:strCache>
            </c:strRef>
          </c:cat>
          <c:val>
            <c:numRef>
              <c:f>Sheet1!$D$2:$D$7</c:f>
              <c:numCache>
                <c:formatCode>0%</c:formatCode>
                <c:ptCount val="6"/>
                <c:pt idx="0">
                  <c:v>0.239993623036076</c:v>
                </c:pt>
                <c:pt idx="1">
                  <c:v>0.246719457013575</c:v>
                </c:pt>
                <c:pt idx="2">
                  <c:v>0.271037215713301</c:v>
                </c:pt>
                <c:pt idx="3">
                  <c:v>0.275388173108688</c:v>
                </c:pt>
                <c:pt idx="4">
                  <c:v>0.317922812689432</c:v>
                </c:pt>
                <c:pt idx="5">
                  <c:v>0.380813953488372</c:v>
                </c:pt>
              </c:numCache>
            </c:numRef>
          </c:val>
        </c:ser>
        <c:ser>
          <c:idx val="3"/>
          <c:order val="3"/>
          <c:tx>
            <c:strRef>
              <c:f>Sheet1!$E$1</c:f>
              <c:strCache>
                <c:ptCount val="1"/>
                <c:pt idx="0">
                  <c:v>中年</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1日</c:v>
                </c:pt>
                <c:pt idx="1">
                  <c:v>2日</c:v>
                </c:pt>
                <c:pt idx="2">
                  <c:v>3日</c:v>
                </c:pt>
                <c:pt idx="3">
                  <c:v>4日</c:v>
                </c:pt>
                <c:pt idx="4">
                  <c:v>5日</c:v>
                </c:pt>
                <c:pt idx="5">
                  <c:v>6日</c:v>
                </c:pt>
              </c:strCache>
            </c:strRef>
          </c:cat>
          <c:val>
            <c:numRef>
              <c:f>Sheet1!$E$2:$E$7</c:f>
              <c:numCache>
                <c:formatCode>0%</c:formatCode>
                <c:ptCount val="6"/>
                <c:pt idx="0">
                  <c:v>0.188304741997643</c:v>
                </c:pt>
                <c:pt idx="1">
                  <c:v>0.197605580693816</c:v>
                </c:pt>
                <c:pt idx="2">
                  <c:v>0.191953824948312</c:v>
                </c:pt>
                <c:pt idx="3">
                  <c:v>0.188393348750138</c:v>
                </c:pt>
                <c:pt idx="4">
                  <c:v>0.173449181652859</c:v>
                </c:pt>
                <c:pt idx="5">
                  <c:v>0.175387596899225</c:v>
                </c:pt>
              </c:numCache>
            </c:numRef>
          </c:val>
        </c:ser>
        <c:ser>
          <c:idx val="4"/>
          <c:order val="4"/>
          <c:tx>
            <c:strRef>
              <c:f>Sheet1!$F$1</c:f>
              <c:strCache>
                <c:ptCount val="1"/>
                <c:pt idx="0">
                  <c:v>老年</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1日</c:v>
                </c:pt>
                <c:pt idx="1">
                  <c:v>2日</c:v>
                </c:pt>
                <c:pt idx="2">
                  <c:v>3日</c:v>
                </c:pt>
                <c:pt idx="3">
                  <c:v>4日</c:v>
                </c:pt>
                <c:pt idx="4">
                  <c:v>5日</c:v>
                </c:pt>
                <c:pt idx="5">
                  <c:v>6日</c:v>
                </c:pt>
              </c:strCache>
            </c:strRef>
          </c:cat>
          <c:val>
            <c:numRef>
              <c:f>Sheet1!$F$2:$F$7</c:f>
              <c:numCache>
                <c:formatCode>0%</c:formatCode>
                <c:ptCount val="6"/>
                <c:pt idx="0">
                  <c:v>0.167570102681494</c:v>
                </c:pt>
                <c:pt idx="1">
                  <c:v>0.171681749622926</c:v>
                </c:pt>
                <c:pt idx="2">
                  <c:v>0.162577532736044</c:v>
                </c:pt>
                <c:pt idx="3">
                  <c:v>0.150842418235877</c:v>
                </c:pt>
                <c:pt idx="4">
                  <c:v>0.13384522125682</c:v>
                </c:pt>
                <c:pt idx="5">
                  <c:v>0.0775193798449612</c:v>
                </c:pt>
              </c:numCache>
            </c:numRef>
          </c:val>
        </c:ser>
        <c:dLbls>
          <c:showLegendKey val="0"/>
          <c:showVal val="1"/>
          <c:showCatName val="0"/>
          <c:showSerName val="0"/>
          <c:showPercent val="0"/>
          <c:showBubbleSize val="0"/>
        </c:dLbls>
        <c:gapWidth val="150"/>
        <c:overlap val="100"/>
        <c:axId val="866639168"/>
        <c:axId val="866640800"/>
      </c:barChart>
      <c:catAx>
        <c:axId val="866639168"/>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66640800"/>
        <c:crosses val="autoZero"/>
        <c:auto val="1"/>
        <c:lblAlgn val="ctr"/>
        <c:lblOffset val="100"/>
        <c:noMultiLvlLbl val="0"/>
      </c:catAx>
      <c:valAx>
        <c:axId val="866640800"/>
        <c:scaling>
          <c:orientation val="minMax"/>
        </c:scaling>
        <c:delete val="0"/>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占比</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66639168"/>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cap="all" baseline="0">
                <a:solidFill>
                  <a:schemeClr val="bg1"/>
                </a:solidFill>
                <a:latin typeface="黑体" panose="02010609060101010101" pitchFamily="49" charset="-122"/>
                <a:ea typeface="黑体" panose="02010609060101010101" pitchFamily="49" charset="-122"/>
                <a:cs typeface="+mn-cs"/>
              </a:defRPr>
            </a:pPr>
            <a:r>
              <a:rPr lang="zh-CN">
                <a:solidFill>
                  <a:schemeClr val="bg1"/>
                </a:solidFill>
              </a:rPr>
              <a:t>游客年龄分布</a:t>
            </a:r>
            <a:endParaRPr lang="zh-CN">
              <a:solidFill>
                <a:schemeClr val="bg1"/>
              </a:solidFill>
            </a:endParaRPr>
          </a:p>
        </c:rich>
      </c:tx>
      <c:layout>
        <c:manualLayout>
          <c:xMode val="edge"/>
          <c:yMode val="edge"/>
          <c:x val="0.321706752463364"/>
          <c:y val="0.00191172927308704"/>
        </c:manualLayout>
      </c:layout>
      <c:overlay val="0"/>
      <c:spPr>
        <a:noFill/>
        <a:ln>
          <a:noFill/>
        </a:ln>
        <a:effectLst/>
      </c:spPr>
    </c:title>
    <c:autoTitleDeleted val="0"/>
    <c:plotArea>
      <c:layout/>
      <c:pieChart>
        <c:varyColors val="1"/>
        <c:ser>
          <c:idx val="0"/>
          <c:order val="0"/>
          <c:tx>
            <c:strRef>
              <c:f>Sheet1!$B$1</c:f>
              <c:strCache>
                <c:ptCount val="1"/>
                <c:pt idx="0">
                  <c:v>年龄</c:v>
                </c:pt>
              </c:strCache>
            </c:strRef>
          </c:tx>
          <c:spPr/>
          <c:explosion val="0"/>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Pt>
            <c:idx val="4"/>
            <c:bubble3D val="0"/>
            <c:spPr>
              <a:solidFill>
                <a:schemeClr val="accent5"/>
              </a:solidFill>
              <a:ln>
                <a:noFill/>
              </a:ln>
              <a:effectLst>
                <a:outerShdw blurRad="63500" sx="102000" sy="102000" algn="ctr" rotWithShape="0">
                  <a:prstClr val="black">
                    <a:alpha val="20000"/>
                  </a:prstClr>
                </a:outerShdw>
              </a:effectLst>
            </c:spPr>
          </c:dPt>
          <c:dLbls>
            <c:dLbl>
              <c:idx val="0"/>
              <c:layout/>
              <c:numFmt formatCode="General" sourceLinked="1"/>
              <c:spPr>
                <a:noFill/>
                <a:ln>
                  <a:noFill/>
                </a:ln>
                <a:effectLst/>
              </c:spPr>
              <c:txPr>
                <a:bodyPr rot="0" spcFirstLastPara="1" vertOverflow="ellipsis" vert="horz" wrap="square" lIns="38100" tIns="19050" rIns="38100" bIns="19050" anchor="ctr" anchorCtr="1"/>
                <a:lstStyle/>
                <a:p>
                  <a:pPr>
                    <a:defRPr lang="zh-CN" sz="1330" b="1" i="0" u="none" strike="noStrike" kern="1200" spc="0" baseline="0">
                      <a:solidFill>
                        <a:schemeClr val="accent1"/>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numFmt formatCode="General" sourceLinked="1"/>
              <c:spPr>
                <a:noFill/>
                <a:ln>
                  <a:noFill/>
                </a:ln>
                <a:effectLst/>
              </c:spPr>
              <c:txPr>
                <a:bodyPr rot="0" spcFirstLastPara="1" vertOverflow="ellipsis" vert="horz" wrap="square" lIns="38100" tIns="19050" rIns="38100" bIns="19050" anchor="ctr" anchorCtr="1"/>
                <a:lstStyle/>
                <a:p>
                  <a:pPr>
                    <a:defRPr lang="zh-CN" sz="1330" b="1" i="0" u="none" strike="noStrike" kern="1200" spc="0" baseline="0">
                      <a:solidFill>
                        <a:schemeClr val="accent2"/>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manualLayout>
                  <c:x val="-0.113297740627499"/>
                  <c:y val="0"/>
                </c:manualLayout>
              </c:layout>
              <c:numFmt formatCode="General" sourceLinked="1"/>
              <c:spPr>
                <a:noFill/>
                <a:ln>
                  <a:noFill/>
                </a:ln>
                <a:effectLst/>
              </c:spPr>
              <c:txPr>
                <a:bodyPr rot="0" spcFirstLastPara="1" vertOverflow="ellipsis" vert="horz" wrap="square" lIns="38100" tIns="19050" rIns="38100" bIns="19050" anchor="ctr" anchorCtr="1"/>
                <a:lstStyle/>
                <a:p>
                  <a:pPr>
                    <a:defRPr lang="zh-CN" sz="1330" b="1" i="0" u="none" strike="noStrike" kern="1200" spc="0" baseline="0">
                      <a:solidFill>
                        <a:schemeClr val="accent3"/>
                      </a:solidFill>
                      <a:latin typeface="黑体" panose="02010609060101010101" pitchFamily="49" charset="-122"/>
                      <a:ea typeface="黑体" panose="02010609060101010101" pitchFamily="49" charset="-122"/>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3"/>
              <c:layout/>
              <c:numFmt formatCode="General" sourceLinked="1"/>
              <c:spPr>
                <a:noFill/>
                <a:ln>
                  <a:noFill/>
                </a:ln>
                <a:effectLst/>
              </c:spPr>
              <c:txPr>
                <a:bodyPr rot="0" spcFirstLastPara="1" vertOverflow="ellipsis" vert="horz" wrap="square" lIns="38100" tIns="19050" rIns="38100" bIns="19050" anchor="ctr" anchorCtr="1"/>
                <a:lstStyle/>
                <a:p>
                  <a:pPr>
                    <a:defRPr lang="zh-CN" sz="1330" b="1" i="0" u="none" strike="noStrike" kern="1200" spc="0" baseline="0">
                      <a:solidFill>
                        <a:schemeClr val="accent4"/>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numFmt formatCode="General" sourceLinked="1"/>
              <c:spPr>
                <a:noFill/>
                <a:ln>
                  <a:noFill/>
                </a:ln>
                <a:effectLst/>
              </c:spPr>
              <c:txPr>
                <a:bodyPr rot="0" spcFirstLastPara="1" vertOverflow="ellipsis" vert="horz" wrap="square" lIns="38100" tIns="19050" rIns="38100" bIns="19050" anchor="ctr" anchorCtr="1"/>
                <a:lstStyle/>
                <a:p>
                  <a:pPr>
                    <a:defRPr lang="zh-CN" sz="1330" b="1" i="0" u="none" strike="noStrike" kern="1200" spc="0" baseline="0">
                      <a:solidFill>
                        <a:schemeClr val="accent5"/>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lstStyle/>
              <a:p>
                <a:pPr>
                  <a:defRPr lang="zh-CN" sz="1330" b="1" i="0" u="none" strike="noStrike" kern="1200" spc="0" baseline="0">
                    <a:solidFill>
                      <a:schemeClr val="accent1"/>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少年</c:v>
                </c:pt>
                <c:pt idx="1">
                  <c:v>青年</c:v>
                </c:pt>
                <c:pt idx="2">
                  <c:v>壮盛年</c:v>
                </c:pt>
                <c:pt idx="3">
                  <c:v>中年</c:v>
                </c:pt>
                <c:pt idx="4">
                  <c:v>老年</c:v>
                </c:pt>
              </c:strCache>
            </c:strRef>
          </c:cat>
          <c:val>
            <c:numRef>
              <c:f>Sheet1!$B$2:$B$6</c:f>
              <c:numCache>
                <c:formatCode>0%</c:formatCode>
                <c:ptCount val="5"/>
                <c:pt idx="0">
                  <c:v>0.157959308184183</c:v>
                </c:pt>
                <c:pt idx="1">
                  <c:v>0.234096243223075</c:v>
                </c:pt>
                <c:pt idx="2">
                  <c:v>0.256977984313986</c:v>
                </c:pt>
                <c:pt idx="3">
                  <c:v>0.189031878852957</c:v>
                </c:pt>
                <c:pt idx="4">
                  <c:v>0.1619345854258</c:v>
                </c:pt>
              </c:numCache>
            </c:numRef>
          </c:val>
        </c:ser>
        <c:dLbls>
          <c:showLegendKey val="0"/>
          <c:showVal val="0"/>
          <c:showCatName val="0"/>
          <c:showSerName val="0"/>
          <c:showPercent val="1"/>
          <c:showBubbleSize val="0"/>
          <c:showLeaderLines val="1"/>
        </c:dLbls>
        <c:firstSliceAng val="0"/>
      </c:pieChart>
      <c:spPr>
        <a:noFill/>
        <a:ln>
          <a:noFill/>
        </a:ln>
        <a:effectLst/>
      </c:spPr>
    </c:plotArea>
    <c:plotVisOnly val="1"/>
    <c:dispBlanksAs val="zero"/>
    <c:showDLblsOverMax val="0"/>
  </c:chart>
  <c:spPr>
    <a:noFill/>
    <a:ln>
      <a:noFill/>
    </a:ln>
    <a:effectLst/>
  </c:spPr>
  <c:txPr>
    <a:bodyPr/>
    <a:lstStyle/>
    <a:p>
      <a:pPr>
        <a:defRPr lang="zh-CN">
          <a:latin typeface="黑体" panose="02010609060101010101" pitchFamily="49" charset="-122"/>
          <a:ea typeface="黑体" panose="02010609060101010101" pitchFamily="49" charset="-122"/>
        </a:defRPr>
      </a:pPr>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国内港澳过夜游游客交通工具分析（按日）</a:t>
            </a:r>
            <a:endParaRPr lang="en-US" altLang="zh-CN" dirty="0">
              <a:solidFill>
                <a:schemeClr val="bg1"/>
              </a:solidFill>
              <a:latin typeface="黑体" panose="02010609060101010101" pitchFamily="49" charset="-122"/>
              <a:ea typeface="黑体" panose="02010609060101010101" pitchFamily="49" charset="-122"/>
            </a:endParaRPr>
          </a:p>
        </c:rich>
      </c:tx>
      <c:layout>
        <c:manualLayout>
          <c:xMode val="edge"/>
          <c:yMode val="edge"/>
          <c:x val="0.224898050470042"/>
          <c:y val="0.00674554170152306"/>
        </c:manualLayout>
      </c:layout>
      <c:overlay val="0"/>
      <c:spPr>
        <a:noFill/>
        <a:ln>
          <a:noFill/>
        </a:ln>
        <a:effectLst/>
      </c:spPr>
    </c:title>
    <c:autoTitleDeleted val="0"/>
    <c:plotArea>
      <c:layout/>
      <c:barChart>
        <c:barDir val="col"/>
        <c:grouping val="percentStacked"/>
        <c:varyColors val="0"/>
        <c:ser>
          <c:idx val="0"/>
          <c:order val="0"/>
          <c:tx>
            <c:strRef>
              <c:f>Sheet1!$B$1</c:f>
              <c:strCache>
                <c:ptCount val="1"/>
                <c:pt idx="0">
                  <c:v>其他</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1日</c:v>
                </c:pt>
                <c:pt idx="1">
                  <c:v>2日</c:v>
                </c:pt>
                <c:pt idx="2">
                  <c:v>3日</c:v>
                </c:pt>
                <c:pt idx="3">
                  <c:v>4日</c:v>
                </c:pt>
                <c:pt idx="4">
                  <c:v>5日</c:v>
                </c:pt>
                <c:pt idx="5">
                  <c:v>6日</c:v>
                </c:pt>
              </c:strCache>
            </c:strRef>
          </c:cat>
          <c:val>
            <c:numRef>
              <c:f>Sheet1!$B$2:$B$7</c:f>
              <c:numCache>
                <c:formatCode>0.0%</c:formatCode>
                <c:ptCount val="6"/>
                <c:pt idx="0">
                  <c:v>0.649150684347578</c:v>
                </c:pt>
                <c:pt idx="1">
                  <c:v>0.64093137254902</c:v>
                </c:pt>
                <c:pt idx="2">
                  <c:v>0.644297036526533</c:v>
                </c:pt>
                <c:pt idx="3">
                  <c:v>0.629115736152406</c:v>
                </c:pt>
                <c:pt idx="4">
                  <c:v>0.596484138209739</c:v>
                </c:pt>
                <c:pt idx="5">
                  <c:v>0.661821705426357</c:v>
                </c:pt>
              </c:numCache>
            </c:numRef>
          </c:val>
        </c:ser>
        <c:ser>
          <c:idx val="1"/>
          <c:order val="1"/>
          <c:tx>
            <c:strRef>
              <c:f>Sheet1!$C$1</c:f>
              <c:strCache>
                <c:ptCount val="1"/>
                <c:pt idx="0">
                  <c:v>汽车</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1日</c:v>
                </c:pt>
                <c:pt idx="1">
                  <c:v>2日</c:v>
                </c:pt>
                <c:pt idx="2">
                  <c:v>3日</c:v>
                </c:pt>
                <c:pt idx="3">
                  <c:v>4日</c:v>
                </c:pt>
                <c:pt idx="4">
                  <c:v>5日</c:v>
                </c:pt>
                <c:pt idx="5">
                  <c:v>6日</c:v>
                </c:pt>
              </c:strCache>
            </c:strRef>
          </c:cat>
          <c:val>
            <c:numRef>
              <c:f>Sheet1!$C$2:$C$7</c:f>
              <c:numCache>
                <c:formatCode>0.0%</c:formatCode>
                <c:ptCount val="6"/>
                <c:pt idx="0">
                  <c:v>0.331064082604018</c:v>
                </c:pt>
                <c:pt idx="1">
                  <c:v>0.344362745098039</c:v>
                </c:pt>
                <c:pt idx="2">
                  <c:v>0.337095106822881</c:v>
                </c:pt>
                <c:pt idx="3">
                  <c:v>0.351723378482546</c:v>
                </c:pt>
                <c:pt idx="4">
                  <c:v>0.392604566579107</c:v>
                </c:pt>
                <c:pt idx="5">
                  <c:v>0.338178294573643</c:v>
                </c:pt>
              </c:numCache>
            </c:numRef>
          </c:val>
        </c:ser>
        <c:ser>
          <c:idx val="2"/>
          <c:order val="2"/>
          <c:tx>
            <c:strRef>
              <c:f>Sheet1!$D$1</c:f>
              <c:strCache>
                <c:ptCount val="1"/>
                <c:pt idx="0">
                  <c:v>火车</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lumMod val="9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1日</c:v>
                </c:pt>
                <c:pt idx="1">
                  <c:v>2日</c:v>
                </c:pt>
                <c:pt idx="2">
                  <c:v>3日</c:v>
                </c:pt>
                <c:pt idx="3">
                  <c:v>4日</c:v>
                </c:pt>
                <c:pt idx="4">
                  <c:v>5日</c:v>
                </c:pt>
                <c:pt idx="5">
                  <c:v>6日</c:v>
                </c:pt>
              </c:strCache>
            </c:strRef>
          </c:cat>
          <c:val>
            <c:numRef>
              <c:f>Sheet1!$D$2:$D$7</c:f>
              <c:numCache>
                <c:formatCode>0.0%</c:formatCode>
                <c:ptCount val="6"/>
                <c:pt idx="0">
                  <c:v>0.0174370734144473</c:v>
                </c:pt>
                <c:pt idx="1">
                  <c:v>0.0113122171945701</c:v>
                </c:pt>
                <c:pt idx="2">
                  <c:v>0.0149896623018608</c:v>
                </c:pt>
                <c:pt idx="3">
                  <c:v>0.0158572844400396</c:v>
                </c:pt>
                <c:pt idx="4">
                  <c:v>0.00848656294200849</c:v>
                </c:pt>
                <c:pt idx="5">
                  <c:v>0</c:v>
                </c:pt>
              </c:numCache>
            </c:numRef>
          </c:val>
        </c:ser>
        <c:ser>
          <c:idx val="3"/>
          <c:order val="3"/>
          <c:tx>
            <c:strRef>
              <c:f>Sheet1!$E$1</c:f>
              <c:strCache>
                <c:ptCount val="1"/>
                <c:pt idx="0">
                  <c:v>飞机</c:v>
                </c:pt>
              </c:strCache>
            </c:strRef>
          </c:tx>
          <c:spPr>
            <a:solidFill>
              <a:schemeClr val="accent4"/>
            </a:solidFill>
            <a:ln>
              <a:noFill/>
            </a:ln>
            <a:effectLst/>
          </c:spPr>
          <c:invertIfNegative val="0"/>
          <c:dLbls>
            <c:dLbl>
              <c:idx val="0"/>
              <c:layout>
                <c:manualLayout>
                  <c:x val="-3.34229437910798e-17"/>
                  <c:y val="-0.0539643336121845"/>
                </c:manualLayout>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lumMod val="9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0182309072158792"/>
                  <c:y val="-0.0236093959553307"/>
                </c:manualLayout>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lumMod val="9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0729236288635168"/>
                  <c:y val="-0.0236093959553307"/>
                </c:manualLayout>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lumMod val="9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0182309072158792"/>
                  <c:y val="-0.0269821668060923"/>
                </c:manualLayout>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lumMod val="9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0364618144317584"/>
                  <c:y val="-0.0269821668060922"/>
                </c:manualLayout>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lumMod val="9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0182309072158779"/>
                  <c:y val="-0.0236093959553307"/>
                </c:manualLayout>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lumMod val="9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1日</c:v>
                </c:pt>
                <c:pt idx="1">
                  <c:v>2日</c:v>
                </c:pt>
                <c:pt idx="2">
                  <c:v>3日</c:v>
                </c:pt>
                <c:pt idx="3">
                  <c:v>4日</c:v>
                </c:pt>
                <c:pt idx="4">
                  <c:v>5日</c:v>
                </c:pt>
                <c:pt idx="5">
                  <c:v>6日</c:v>
                </c:pt>
              </c:strCache>
            </c:strRef>
          </c:cat>
          <c:val>
            <c:numRef>
              <c:f>Sheet1!$E$2:$E$7</c:f>
              <c:numCache>
                <c:formatCode>0.0%</c:formatCode>
                <c:ptCount val="6"/>
                <c:pt idx="0">
                  <c:v>0.00234815963395593</c:v>
                </c:pt>
                <c:pt idx="1">
                  <c:v>0.00339366515837104</c:v>
                </c:pt>
                <c:pt idx="2">
                  <c:v>0.00361819434872502</c:v>
                </c:pt>
                <c:pt idx="3">
                  <c:v>0.00330360092500826</c:v>
                </c:pt>
                <c:pt idx="4">
                  <c:v>0.00242473226914528</c:v>
                </c:pt>
                <c:pt idx="5">
                  <c:v>0</c:v>
                </c:pt>
              </c:numCache>
            </c:numRef>
          </c:val>
        </c:ser>
        <c:dLbls>
          <c:showLegendKey val="0"/>
          <c:showVal val="1"/>
          <c:showCatName val="0"/>
          <c:showSerName val="0"/>
          <c:showPercent val="0"/>
          <c:showBubbleSize val="0"/>
        </c:dLbls>
        <c:gapWidth val="150"/>
        <c:overlap val="100"/>
        <c:axId val="866635904"/>
        <c:axId val="866636448"/>
      </c:barChart>
      <c:catAx>
        <c:axId val="866635904"/>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66636448"/>
        <c:crosses val="autoZero"/>
        <c:auto val="1"/>
        <c:lblAlgn val="ctr"/>
        <c:lblOffset val="100"/>
        <c:noMultiLvlLbl val="0"/>
      </c:catAx>
      <c:valAx>
        <c:axId val="866636448"/>
        <c:scaling>
          <c:orientation val="minMax"/>
        </c:scaling>
        <c:delete val="0"/>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占比</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66635904"/>
        <c:crosses val="autoZero"/>
        <c:crossBetween val="between"/>
      </c:valAx>
      <c:spPr>
        <a:noFill/>
        <a:ln>
          <a:noFill/>
        </a:ln>
        <a:effectLst/>
      </c:spPr>
    </c:plotArea>
    <c:legend>
      <c:legendPos val="t"/>
      <c:layout>
        <c:manualLayout>
          <c:xMode val="edge"/>
          <c:yMode val="edge"/>
          <c:x val="0.345012310886636"/>
          <c:y val="0.11200971995379"/>
          <c:w val="0.324560103999431"/>
          <c:h val="0.0690201702319776"/>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深圳国内游游客数量及走势图</a:t>
            </a:r>
            <a:endParaRPr lang="en-US" altLang="zh-CN"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数量</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Sheet1!$B$2:$B$8</c:f>
              <c:numCache>
                <c:formatCode>0.0</c:formatCode>
                <c:ptCount val="7"/>
                <c:pt idx="0">
                  <c:v>179.558778790296</c:v>
                </c:pt>
                <c:pt idx="1">
                  <c:v>120.378</c:v>
                </c:pt>
                <c:pt idx="2">
                  <c:v>127.1514</c:v>
                </c:pt>
                <c:pt idx="3">
                  <c:v>130.3037</c:v>
                </c:pt>
                <c:pt idx="4">
                  <c:v>137.3909</c:v>
                </c:pt>
                <c:pt idx="5">
                  <c:v>142.5648</c:v>
                </c:pt>
                <c:pt idx="6">
                  <c:v>132.879246948101</c:v>
                </c:pt>
              </c:numCache>
            </c:numRef>
          </c:val>
        </c:ser>
        <c:dLbls>
          <c:showLegendKey val="0"/>
          <c:showVal val="0"/>
          <c:showCatName val="0"/>
          <c:showSerName val="0"/>
          <c:showPercent val="0"/>
          <c:showBubbleSize val="0"/>
        </c:dLbls>
        <c:gapWidth val="150"/>
        <c:axId val="866645696"/>
        <c:axId val="866646240"/>
      </c:barChart>
      <c:catAx>
        <c:axId val="866645696"/>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66646240"/>
        <c:crosses val="autoZero"/>
        <c:auto val="1"/>
        <c:lblAlgn val="ctr"/>
        <c:lblOffset val="100"/>
        <c:noMultiLvlLbl val="0"/>
      </c:catAx>
      <c:valAx>
        <c:axId val="866646240"/>
        <c:scaling>
          <c:orientation val="minMax"/>
        </c:scaling>
        <c:delete val="1"/>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数量（万人次）</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0"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866645696"/>
        <c:crosses val="autoZero"/>
        <c:crossBetween val="between"/>
      </c:valAx>
      <c:spPr>
        <a:noFill/>
        <a:ln>
          <a:noFill/>
        </a:ln>
        <a:effectLst/>
      </c:spPr>
    </c:plotArea>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深圳国内一日游游客数量及走势图</a:t>
            </a:r>
            <a:endParaRPr lang="en-US" altLang="zh-CN"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数量</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Sheet1!$B$2:$B$8</c:f>
              <c:numCache>
                <c:formatCode>0.0</c:formatCode>
                <c:ptCount val="7"/>
                <c:pt idx="0">
                  <c:v>83.1672</c:v>
                </c:pt>
                <c:pt idx="1">
                  <c:v>76.8681</c:v>
                </c:pt>
                <c:pt idx="2">
                  <c:v>84.9852</c:v>
                </c:pt>
                <c:pt idx="3">
                  <c:v>90.9229</c:v>
                </c:pt>
                <c:pt idx="4">
                  <c:v>100.9755</c:v>
                </c:pt>
                <c:pt idx="5">
                  <c:v>93.1834</c:v>
                </c:pt>
                <c:pt idx="6">
                  <c:v>132.879246948101</c:v>
                </c:pt>
              </c:numCache>
            </c:numRef>
          </c:val>
        </c:ser>
        <c:dLbls>
          <c:showLegendKey val="0"/>
          <c:showVal val="0"/>
          <c:showCatName val="0"/>
          <c:showSerName val="0"/>
          <c:showPercent val="0"/>
          <c:showBubbleSize val="0"/>
        </c:dLbls>
        <c:gapWidth val="150"/>
        <c:axId val="866646784"/>
        <c:axId val="866647872"/>
      </c:barChart>
      <c:catAx>
        <c:axId val="866646784"/>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66647872"/>
        <c:crosses val="autoZero"/>
        <c:auto val="1"/>
        <c:lblAlgn val="ctr"/>
        <c:lblOffset val="100"/>
        <c:noMultiLvlLbl val="0"/>
      </c:catAx>
      <c:valAx>
        <c:axId val="866647872"/>
        <c:scaling>
          <c:orientation val="minMax"/>
        </c:scaling>
        <c:delete val="1"/>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数量（万人次）</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0"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866646784"/>
        <c:crosses val="autoZero"/>
        <c:crossBetween val="between"/>
      </c:valAx>
      <c:spPr>
        <a:noFill/>
        <a:ln>
          <a:noFill/>
        </a:ln>
        <a:effectLst/>
      </c:spPr>
    </c:plotArea>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深圳国内一日游游客性别分析（按日）</a:t>
            </a:r>
            <a:endParaRPr lang="en-US" altLang="zh-CN"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barChart>
        <c:barDir val="col"/>
        <c:grouping val="percentStacked"/>
        <c:varyColors val="0"/>
        <c:ser>
          <c:idx val="0"/>
          <c:order val="0"/>
          <c:tx>
            <c:strRef>
              <c:f>Sheet1!$B$1</c:f>
              <c:strCache>
                <c:ptCount val="1"/>
                <c:pt idx="0">
                  <c:v>男</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Sheet1!$B$2:$B$8</c:f>
              <c:numCache>
                <c:formatCode>0%</c:formatCode>
                <c:ptCount val="7"/>
                <c:pt idx="0">
                  <c:v>0.686716638290095</c:v>
                </c:pt>
                <c:pt idx="1">
                  <c:v>0.688206160943226</c:v>
                </c:pt>
                <c:pt idx="2">
                  <c:v>0.685239900594456</c:v>
                </c:pt>
                <c:pt idx="3">
                  <c:v>0.68575573370405</c:v>
                </c:pt>
                <c:pt idx="4">
                  <c:v>0.685595020574298</c:v>
                </c:pt>
                <c:pt idx="5">
                  <c:v>0.654740007340363</c:v>
                </c:pt>
                <c:pt idx="6">
                  <c:v>0.666251276581909</c:v>
                </c:pt>
              </c:numCache>
            </c:numRef>
          </c:val>
        </c:ser>
        <c:ser>
          <c:idx val="1"/>
          <c:order val="1"/>
          <c:tx>
            <c:strRef>
              <c:f>Sheet1!$C$1</c:f>
              <c:strCache>
                <c:ptCount val="1"/>
                <c:pt idx="0">
                  <c:v>女</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Sheet1!$C$2:$C$8</c:f>
              <c:numCache>
                <c:formatCode>0%</c:formatCode>
                <c:ptCount val="7"/>
                <c:pt idx="0">
                  <c:v>0.313283361709905</c:v>
                </c:pt>
                <c:pt idx="1">
                  <c:v>0.311793839056774</c:v>
                </c:pt>
                <c:pt idx="2">
                  <c:v>0.314760099405544</c:v>
                </c:pt>
                <c:pt idx="3">
                  <c:v>0.31424426629595</c:v>
                </c:pt>
                <c:pt idx="4">
                  <c:v>0.314404979425702</c:v>
                </c:pt>
                <c:pt idx="5">
                  <c:v>0.345259992659637</c:v>
                </c:pt>
                <c:pt idx="6">
                  <c:v>0.333748723418091</c:v>
                </c:pt>
              </c:numCache>
            </c:numRef>
          </c:val>
        </c:ser>
        <c:dLbls>
          <c:showLegendKey val="0"/>
          <c:showVal val="1"/>
          <c:showCatName val="0"/>
          <c:showSerName val="0"/>
          <c:showPercent val="0"/>
          <c:showBubbleSize val="0"/>
        </c:dLbls>
        <c:gapWidth val="150"/>
        <c:overlap val="100"/>
        <c:axId val="870736816"/>
        <c:axId val="870735728"/>
      </c:barChart>
      <c:catAx>
        <c:axId val="870736816"/>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70735728"/>
        <c:crosses val="autoZero"/>
        <c:auto val="1"/>
        <c:lblAlgn val="ctr"/>
        <c:lblOffset val="100"/>
        <c:noMultiLvlLbl val="0"/>
      </c:catAx>
      <c:valAx>
        <c:axId val="870735728"/>
        <c:scaling>
          <c:orientation val="minMax"/>
        </c:scaling>
        <c:delete val="0"/>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占比</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7073681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深圳国内一日游游客年龄分析（按日）</a:t>
            </a:r>
            <a:endParaRPr lang="en-US" altLang="zh-CN" dirty="0">
              <a:solidFill>
                <a:schemeClr val="bg1"/>
              </a:solidFill>
              <a:latin typeface="黑体" panose="02010609060101010101" pitchFamily="49" charset="-122"/>
              <a:ea typeface="黑体" panose="02010609060101010101" pitchFamily="49" charset="-122"/>
            </a:endParaRPr>
          </a:p>
        </c:rich>
      </c:tx>
      <c:layout>
        <c:manualLayout>
          <c:xMode val="edge"/>
          <c:yMode val="edge"/>
          <c:x val="0.244952019124063"/>
          <c:y val="0.0202366251045692"/>
        </c:manualLayout>
      </c:layout>
      <c:overlay val="0"/>
      <c:spPr>
        <a:noFill/>
        <a:ln>
          <a:noFill/>
        </a:ln>
        <a:effectLst/>
      </c:spPr>
    </c:title>
    <c:autoTitleDeleted val="0"/>
    <c:plotArea>
      <c:layout/>
      <c:barChart>
        <c:barDir val="col"/>
        <c:grouping val="percentStacked"/>
        <c:varyColors val="0"/>
        <c:ser>
          <c:idx val="0"/>
          <c:order val="0"/>
          <c:tx>
            <c:strRef>
              <c:f>Sheet1!$B$1</c:f>
              <c:strCache>
                <c:ptCount val="1"/>
                <c:pt idx="0">
                  <c:v>少年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Sheet1!$B$2:$B$8</c:f>
              <c:numCache>
                <c:formatCode>0%</c:formatCode>
                <c:ptCount val="7"/>
                <c:pt idx="0">
                  <c:v>0.00759770678825306</c:v>
                </c:pt>
                <c:pt idx="1">
                  <c:v>0.00640343653609234</c:v>
                </c:pt>
                <c:pt idx="2">
                  <c:v>0.00697509684039103</c:v>
                </c:pt>
                <c:pt idx="3">
                  <c:v>0.00766055636148869</c:v>
                </c:pt>
                <c:pt idx="4">
                  <c:v>0.008778367029626</c:v>
                </c:pt>
                <c:pt idx="5">
                  <c:v>0.0096081490909325</c:v>
                </c:pt>
                <c:pt idx="6">
                  <c:v>0.0201078283098595</c:v>
                </c:pt>
              </c:numCache>
            </c:numRef>
          </c:val>
        </c:ser>
        <c:ser>
          <c:idx val="1"/>
          <c:order val="1"/>
          <c:tx>
            <c:strRef>
              <c:f>Sheet1!$C$1</c:f>
              <c:strCache>
                <c:ptCount val="1"/>
                <c:pt idx="0">
                  <c:v>青年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Sheet1!$C$2:$C$8</c:f>
              <c:numCache>
                <c:formatCode>0%</c:formatCode>
                <c:ptCount val="7"/>
                <c:pt idx="0">
                  <c:v>0.206124289383315</c:v>
                </c:pt>
                <c:pt idx="1">
                  <c:v>0.207547994551706</c:v>
                </c:pt>
                <c:pt idx="2">
                  <c:v>0.201656053053944</c:v>
                </c:pt>
                <c:pt idx="3">
                  <c:v>0.203330734061496</c:v>
                </c:pt>
                <c:pt idx="4">
                  <c:v>0.204515946937623</c:v>
                </c:pt>
                <c:pt idx="5">
                  <c:v>0.21157115967007</c:v>
                </c:pt>
                <c:pt idx="6">
                  <c:v>0.145326231418117</c:v>
                </c:pt>
              </c:numCache>
            </c:numRef>
          </c:val>
        </c:ser>
        <c:ser>
          <c:idx val="2"/>
          <c:order val="2"/>
          <c:tx>
            <c:strRef>
              <c:f>Sheet1!$D$1</c:f>
              <c:strCache>
                <c:ptCount val="1"/>
                <c:pt idx="0">
                  <c:v>壮盛年</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Sheet1!$D$2:$D$8</c:f>
              <c:numCache>
                <c:formatCode>0%</c:formatCode>
                <c:ptCount val="7"/>
                <c:pt idx="0">
                  <c:v>0.671369001240874</c:v>
                </c:pt>
                <c:pt idx="1">
                  <c:v>0.676296409043543</c:v>
                </c:pt>
                <c:pt idx="2">
                  <c:v>0.682908082819126</c:v>
                </c:pt>
                <c:pt idx="3">
                  <c:v>0.679912541284979</c:v>
                </c:pt>
                <c:pt idx="4">
                  <c:v>0.676475976845869</c:v>
                </c:pt>
                <c:pt idx="5">
                  <c:v>0.659612334385738</c:v>
                </c:pt>
                <c:pt idx="6">
                  <c:v>0.702243194605453</c:v>
                </c:pt>
              </c:numCache>
            </c:numRef>
          </c:val>
        </c:ser>
        <c:ser>
          <c:idx val="3"/>
          <c:order val="3"/>
          <c:tx>
            <c:strRef>
              <c:f>Sheet1!$E$1</c:f>
              <c:strCache>
                <c:ptCount val="1"/>
                <c:pt idx="0">
                  <c:v>中年</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Sheet1!$E$2:$E$8</c:f>
              <c:numCache>
                <c:formatCode>0%</c:formatCode>
                <c:ptCount val="7"/>
                <c:pt idx="0">
                  <c:v>0.104589068767495</c:v>
                </c:pt>
                <c:pt idx="1">
                  <c:v>0.100819715850919</c:v>
                </c:pt>
                <c:pt idx="2">
                  <c:v>0.098985235076225</c:v>
                </c:pt>
                <c:pt idx="3">
                  <c:v>0.0990511741266502</c:v>
                </c:pt>
                <c:pt idx="4">
                  <c:v>0.0992626924352937</c:v>
                </c:pt>
                <c:pt idx="5">
                  <c:v>0.106814303835232</c:v>
                </c:pt>
                <c:pt idx="6">
                  <c:v>0.110906013790768</c:v>
                </c:pt>
              </c:numCache>
            </c:numRef>
          </c:val>
        </c:ser>
        <c:ser>
          <c:idx val="4"/>
          <c:order val="4"/>
          <c:tx>
            <c:strRef>
              <c:f>Sheet1!$F$1</c:f>
              <c:strCache>
                <c:ptCount val="1"/>
                <c:pt idx="0">
                  <c:v>老年</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Sheet1!$F$2:$F$8</c:f>
              <c:numCache>
                <c:formatCode>0%</c:formatCode>
                <c:ptCount val="7"/>
                <c:pt idx="0">
                  <c:v>0.0103199338200637</c:v>
                </c:pt>
                <c:pt idx="1">
                  <c:v>0.00893244401773948</c:v>
                </c:pt>
                <c:pt idx="2">
                  <c:v>0.00947553221031427</c:v>
                </c:pt>
                <c:pt idx="3">
                  <c:v>0.0100449941653863</c:v>
                </c:pt>
                <c:pt idx="4">
                  <c:v>0.0109670167515883</c:v>
                </c:pt>
                <c:pt idx="5">
                  <c:v>0.0123940530180268</c:v>
                </c:pt>
                <c:pt idx="6">
                  <c:v>0.0214167318758021</c:v>
                </c:pt>
              </c:numCache>
            </c:numRef>
          </c:val>
        </c:ser>
        <c:dLbls>
          <c:showLegendKey val="0"/>
          <c:showVal val="1"/>
          <c:showCatName val="0"/>
          <c:showSerName val="0"/>
          <c:showPercent val="0"/>
          <c:showBubbleSize val="0"/>
        </c:dLbls>
        <c:gapWidth val="150"/>
        <c:overlap val="100"/>
        <c:axId val="870743344"/>
        <c:axId val="870737360"/>
      </c:barChart>
      <c:catAx>
        <c:axId val="870743344"/>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mn-lt"/>
                    <a:ea typeface="+mn-ea"/>
                    <a:cs typeface="+mn-cs"/>
                  </a:defRPr>
                </a:pPr>
                <a:r>
                  <a:rPr lang="zh-CN" altLang="en-US" dirty="0">
                    <a:solidFill>
                      <a:schemeClr val="bg1"/>
                    </a:solidFill>
                  </a:rPr>
                  <a:t>日期</a:t>
                </a:r>
                <a:endParaRPr lang="zh-CN" altLang="en-US" dirty="0">
                  <a:solidFill>
                    <a:schemeClr val="bg1"/>
                  </a:solidFill>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70737360"/>
        <c:crosses val="autoZero"/>
        <c:auto val="1"/>
        <c:lblAlgn val="ctr"/>
        <c:lblOffset val="100"/>
        <c:noMultiLvlLbl val="0"/>
      </c:catAx>
      <c:valAx>
        <c:axId val="870737360"/>
        <c:scaling>
          <c:orientation val="minMax"/>
        </c:scaling>
        <c:delete val="0"/>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占比</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70743344"/>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00" b="1" i="0" u="none" strike="noStrike" kern="1200" cap="all" baseline="0">
                <a:solidFill>
                  <a:schemeClr val="bg1"/>
                </a:solidFill>
                <a:latin typeface="黑体" panose="02010609060101010101" pitchFamily="49" charset="-122"/>
                <a:ea typeface="黑体" panose="02010609060101010101" pitchFamily="49" charset="-122"/>
                <a:cs typeface="+mn-cs"/>
              </a:defRPr>
            </a:pPr>
            <a:r>
              <a:rPr lang="zh-CN" altLang="en-US" sz="1800" dirty="0">
                <a:solidFill>
                  <a:schemeClr val="bg1"/>
                </a:solidFill>
                <a:latin typeface="黑体" panose="02010609060101010101" pitchFamily="49" charset="-122"/>
                <a:ea typeface="黑体" panose="02010609060101010101" pitchFamily="49" charset="-122"/>
              </a:rPr>
              <a:t>游客年龄分布</a:t>
            </a:r>
            <a:endParaRPr lang="zh-CN" altLang="en-US" sz="1800" dirty="0">
              <a:solidFill>
                <a:schemeClr val="bg1"/>
              </a:solidFill>
              <a:latin typeface="黑体" panose="02010609060101010101" pitchFamily="49" charset="-122"/>
              <a:ea typeface="黑体" panose="02010609060101010101" pitchFamily="49" charset="-122"/>
            </a:endParaRPr>
          </a:p>
        </c:rich>
      </c:tx>
      <c:layout>
        <c:manualLayout>
          <c:xMode val="edge"/>
          <c:yMode val="edge"/>
          <c:x val="0.318644651365323"/>
          <c:y val="0.00191172927308704"/>
        </c:manualLayout>
      </c:layout>
      <c:overlay val="0"/>
      <c:spPr>
        <a:noFill/>
        <a:ln>
          <a:noFill/>
        </a:ln>
        <a:effectLst/>
      </c:spPr>
    </c:title>
    <c:autoTitleDeleted val="0"/>
    <c:plotArea>
      <c:layout>
        <c:manualLayout>
          <c:layoutTarget val="inner"/>
          <c:xMode val="edge"/>
          <c:yMode val="edge"/>
          <c:x val="0.250004400263389"/>
          <c:y val="0.257016108451022"/>
          <c:w val="0.503053300571263"/>
          <c:h val="0.646980971704236"/>
        </c:manualLayout>
      </c:layout>
      <c:pieChart>
        <c:varyColors val="1"/>
        <c:ser>
          <c:idx val="0"/>
          <c:order val="0"/>
          <c:tx>
            <c:strRef>
              <c:f>Sheet1!$B$1</c:f>
              <c:strCache>
                <c:ptCount val="1"/>
                <c:pt idx="0">
                  <c:v>年龄</c:v>
                </c:pt>
              </c:strCache>
            </c:strRef>
          </c:tx>
          <c:spPr>
            <a:ln>
              <a:noFill/>
            </a:ln>
          </c:spPr>
          <c:explosion val="2"/>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Pt>
            <c:idx val="4"/>
            <c:bubble3D val="0"/>
            <c:spPr>
              <a:solidFill>
                <a:srgbClr val="7030A0"/>
              </a:solidFill>
              <a:ln>
                <a:noFill/>
              </a:ln>
              <a:effectLst>
                <a:outerShdw blurRad="63500" sx="102000" sy="102000" algn="ctr" rotWithShape="0">
                  <a:prstClr val="black">
                    <a:alpha val="20000"/>
                  </a:prstClr>
                </a:outerShdw>
              </a:effectLst>
            </c:spPr>
          </c:dPt>
          <c:dLbls>
            <c:dLbl>
              <c:idx val="0"/>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1"/>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2"/>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3"/>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4"/>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manualLayout>
                  <c:x val="-0.0440172117695786"/>
                  <c:y val="0.00815135330115366"/>
                </c:manualLayout>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rgbClr val="7030A0"/>
                      </a:solidFill>
                      <a:latin typeface="黑体" panose="02010609060101010101" pitchFamily="49" charset="-122"/>
                      <a:ea typeface="黑体" panose="02010609060101010101" pitchFamily="49" charset="-122"/>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1"/>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少年</c:v>
                </c:pt>
                <c:pt idx="1">
                  <c:v>青年</c:v>
                </c:pt>
                <c:pt idx="2">
                  <c:v>壮盛年</c:v>
                </c:pt>
                <c:pt idx="3">
                  <c:v>中年</c:v>
                </c:pt>
                <c:pt idx="4">
                  <c:v>老年</c:v>
                </c:pt>
              </c:strCache>
            </c:strRef>
          </c:cat>
          <c:val>
            <c:numRef>
              <c:f>Sheet1!$B$2:$B$6</c:f>
              <c:numCache>
                <c:formatCode>0%</c:formatCode>
                <c:ptCount val="5"/>
                <c:pt idx="0">
                  <c:v>0.0103578042483789</c:v>
                </c:pt>
                <c:pt idx="1">
                  <c:v>0.193668527855265</c:v>
                </c:pt>
                <c:pt idx="2">
                  <c:v>0.679904544777455</c:v>
                </c:pt>
                <c:pt idx="3">
                  <c:v>0.103441834709016</c:v>
                </c:pt>
                <c:pt idx="4">
                  <c:v>0.0126272884098859</c:v>
                </c:pt>
              </c:numCache>
            </c:numRef>
          </c:val>
        </c:ser>
        <c:dLbls>
          <c:showLegendKey val="0"/>
          <c:showVal val="0"/>
          <c:showCatName val="0"/>
          <c:showSerName val="0"/>
          <c:showPercent val="1"/>
          <c:showBubbleSize val="0"/>
          <c:showLeaderLines val="1"/>
        </c:dLbls>
        <c:firstSliceAng val="0"/>
      </c:pieChart>
      <c:spPr>
        <a:noFill/>
        <a:ln>
          <a:noFill/>
        </a:ln>
        <a:effectLst/>
      </c:spPr>
    </c:plotArea>
    <c:plotVisOnly val="1"/>
    <c:dispBlanksAs val="zero"/>
    <c:showDLblsOverMax val="0"/>
  </c:chart>
  <c:spPr>
    <a:noFill/>
    <a:ln>
      <a:noFill/>
    </a:ln>
    <a:effectLst/>
  </c:spPr>
  <c:txPr>
    <a:bodyPr/>
    <a:lstStyle/>
    <a:p>
      <a:pPr>
        <a:defRPr lang="zh-CN"/>
      </a:pPr>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国内一日游游客交通工具分析（按日）</a:t>
            </a:r>
            <a:endParaRPr lang="en-US" altLang="zh-CN" dirty="0">
              <a:solidFill>
                <a:schemeClr val="bg1"/>
              </a:solidFill>
              <a:latin typeface="黑体" panose="02010609060101010101" pitchFamily="49" charset="-122"/>
              <a:ea typeface="黑体" panose="02010609060101010101" pitchFamily="49" charset="-122"/>
            </a:endParaRPr>
          </a:p>
        </c:rich>
      </c:tx>
      <c:layout>
        <c:manualLayout>
          <c:xMode val="edge"/>
          <c:yMode val="edge"/>
          <c:x val="0.244952019124063"/>
          <c:y val="0.0202366251045692"/>
        </c:manualLayout>
      </c:layout>
      <c:overlay val="0"/>
      <c:spPr>
        <a:noFill/>
        <a:ln>
          <a:noFill/>
        </a:ln>
        <a:effectLst/>
      </c:spPr>
    </c:title>
    <c:autoTitleDeleted val="0"/>
    <c:plotArea>
      <c:layout/>
      <c:barChart>
        <c:barDir val="col"/>
        <c:grouping val="percentStacked"/>
        <c:varyColors val="0"/>
        <c:ser>
          <c:idx val="0"/>
          <c:order val="0"/>
          <c:tx>
            <c:strRef>
              <c:f>Sheet1!$B$1</c:f>
              <c:strCache>
                <c:ptCount val="1"/>
                <c:pt idx="0">
                  <c:v> 汽车</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Sheet1!$B$2:$B$8</c:f>
              <c:numCache>
                <c:formatCode>0%</c:formatCode>
                <c:ptCount val="7"/>
                <c:pt idx="0">
                  <c:v>0.236136417650321</c:v>
                </c:pt>
                <c:pt idx="1">
                  <c:v>0.32022331174176</c:v>
                </c:pt>
                <c:pt idx="2">
                  <c:v>0.339486297161116</c:v>
                </c:pt>
                <c:pt idx="3">
                  <c:v>0.30462395353971</c:v>
                </c:pt>
                <c:pt idx="4">
                  <c:v>0.306783964765629</c:v>
                </c:pt>
                <c:pt idx="5">
                  <c:v>0.448733612464823</c:v>
                </c:pt>
                <c:pt idx="6">
                  <c:v>0.374684379075608</c:v>
                </c:pt>
              </c:numCache>
            </c:numRef>
          </c:val>
        </c:ser>
        <c:ser>
          <c:idx val="1"/>
          <c:order val="1"/>
          <c:tx>
            <c:strRef>
              <c:f>Sheet1!$C$1</c:f>
              <c:strCache>
                <c:ptCount val="1"/>
                <c:pt idx="0">
                  <c:v>火车 </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Sheet1!$C$2:$C$8</c:f>
              <c:numCache>
                <c:formatCode>0%</c:formatCode>
                <c:ptCount val="7"/>
                <c:pt idx="0">
                  <c:v>0.700645646835142</c:v>
                </c:pt>
                <c:pt idx="1">
                  <c:v>0.633038685896289</c:v>
                </c:pt>
                <c:pt idx="2">
                  <c:v>0.619515792060956</c:v>
                </c:pt>
                <c:pt idx="3">
                  <c:v>0.661702525089575</c:v>
                </c:pt>
                <c:pt idx="4">
                  <c:v>0.665812772459665</c:v>
                </c:pt>
                <c:pt idx="5">
                  <c:v>0.502958336193287</c:v>
                </c:pt>
                <c:pt idx="6">
                  <c:v>0.53043457504363</c:v>
                </c:pt>
              </c:numCache>
            </c:numRef>
          </c:val>
        </c:ser>
        <c:ser>
          <c:idx val="2"/>
          <c:order val="2"/>
          <c:tx>
            <c:strRef>
              <c:f>Sheet1!$D$1</c:f>
              <c:strCache>
                <c:ptCount val="1"/>
                <c:pt idx="0">
                  <c:v>飞机</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Sheet1!$D$2:$D$8</c:f>
              <c:numCache>
                <c:formatCode>0%</c:formatCode>
                <c:ptCount val="7"/>
                <c:pt idx="0">
                  <c:v>0.063217935514537</c:v>
                </c:pt>
                <c:pt idx="1">
                  <c:v>0.0467380023619511</c:v>
                </c:pt>
                <c:pt idx="2">
                  <c:v>0.040997910777928</c:v>
                </c:pt>
                <c:pt idx="3">
                  <c:v>0.0336735213707144</c:v>
                </c:pt>
                <c:pt idx="4">
                  <c:v>0.0274032627747068</c:v>
                </c:pt>
                <c:pt idx="5">
                  <c:v>0.0483080513418903</c:v>
                </c:pt>
                <c:pt idx="6">
                  <c:v>0.0948810458807614</c:v>
                </c:pt>
              </c:numCache>
            </c:numRef>
          </c:val>
        </c:ser>
        <c:dLbls>
          <c:showLegendKey val="0"/>
          <c:showVal val="1"/>
          <c:showCatName val="0"/>
          <c:showSerName val="0"/>
          <c:showPercent val="0"/>
          <c:showBubbleSize val="0"/>
        </c:dLbls>
        <c:gapWidth val="150"/>
        <c:overlap val="100"/>
        <c:axId val="870734640"/>
        <c:axId val="870742256"/>
      </c:barChart>
      <c:catAx>
        <c:axId val="870734640"/>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70742256"/>
        <c:crosses val="autoZero"/>
        <c:auto val="1"/>
        <c:lblAlgn val="ctr"/>
        <c:lblOffset val="100"/>
        <c:noMultiLvlLbl val="0"/>
      </c:catAx>
      <c:valAx>
        <c:axId val="870742256"/>
        <c:scaling>
          <c:orientation val="minMax"/>
        </c:scaling>
        <c:delete val="0"/>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占比</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70734640"/>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国内来深圳一日游游客性别分析（按日）</a:t>
            </a:r>
            <a:endParaRPr lang="en-US" altLang="zh-CN" dirty="0">
              <a:solidFill>
                <a:schemeClr val="bg1"/>
              </a:solidFill>
              <a:latin typeface="黑体" panose="02010609060101010101" pitchFamily="49" charset="-122"/>
              <a:ea typeface="黑体" panose="02010609060101010101" pitchFamily="49" charset="-122"/>
            </a:endParaRPr>
          </a:p>
        </c:rich>
      </c:tx>
      <c:layout>
        <c:manualLayout>
          <c:xMode val="edge"/>
          <c:yMode val="edge"/>
          <c:x val="0.194381843612254"/>
          <c:y val="0.0202366251045692"/>
        </c:manualLayout>
      </c:layout>
      <c:overlay val="0"/>
      <c:spPr>
        <a:noFill/>
        <a:ln>
          <a:noFill/>
        </a:ln>
        <a:effectLst/>
      </c:spPr>
    </c:title>
    <c:autoTitleDeleted val="0"/>
    <c:plotArea>
      <c:layout/>
      <c:barChart>
        <c:barDir val="col"/>
        <c:grouping val="percentStacked"/>
        <c:varyColors val="0"/>
        <c:ser>
          <c:idx val="0"/>
          <c:order val="0"/>
          <c:tx>
            <c:strRef>
              <c:f>Sheet1!$B$1</c:f>
              <c:strCache>
                <c:ptCount val="1"/>
                <c:pt idx="0">
                  <c:v>男</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Sheet1!$B$2:$B$8</c:f>
              <c:numCache>
                <c:formatCode>0%</c:formatCode>
                <c:ptCount val="7"/>
                <c:pt idx="0">
                  <c:v>0.598783874491636</c:v>
                </c:pt>
                <c:pt idx="1">
                  <c:v>0.607229175141784</c:v>
                </c:pt>
                <c:pt idx="2">
                  <c:v>0.613679088797965</c:v>
                </c:pt>
                <c:pt idx="3">
                  <c:v>0.611017867757614</c:v>
                </c:pt>
                <c:pt idx="4">
                  <c:v>0.608616283315078</c:v>
                </c:pt>
                <c:pt idx="5">
                  <c:v>0.598241230489665</c:v>
                </c:pt>
                <c:pt idx="6">
                  <c:v>0.583789215982591</c:v>
                </c:pt>
              </c:numCache>
            </c:numRef>
          </c:val>
        </c:ser>
        <c:ser>
          <c:idx val="1"/>
          <c:order val="1"/>
          <c:tx>
            <c:strRef>
              <c:f>Sheet1!$C$1</c:f>
              <c:strCache>
                <c:ptCount val="1"/>
                <c:pt idx="0">
                  <c:v>女</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Sheet1!$C$2:$C$8</c:f>
              <c:numCache>
                <c:formatCode>0%</c:formatCode>
                <c:ptCount val="7"/>
                <c:pt idx="0">
                  <c:v>0.401216125508364</c:v>
                </c:pt>
                <c:pt idx="1">
                  <c:v>0.392770824858216</c:v>
                </c:pt>
                <c:pt idx="2">
                  <c:v>0.386320911202035</c:v>
                </c:pt>
                <c:pt idx="3">
                  <c:v>0.388982132242386</c:v>
                </c:pt>
                <c:pt idx="4">
                  <c:v>0.391383716684922</c:v>
                </c:pt>
                <c:pt idx="5">
                  <c:v>0.401758769510335</c:v>
                </c:pt>
                <c:pt idx="6">
                  <c:v>0.416210784017409</c:v>
                </c:pt>
              </c:numCache>
            </c:numRef>
          </c:val>
        </c:ser>
        <c:dLbls>
          <c:showLegendKey val="0"/>
          <c:showVal val="1"/>
          <c:showCatName val="0"/>
          <c:showSerName val="0"/>
          <c:showPercent val="0"/>
          <c:showBubbleSize val="0"/>
        </c:dLbls>
        <c:gapWidth val="150"/>
        <c:overlap val="100"/>
        <c:axId val="578690032"/>
        <c:axId val="578690576"/>
      </c:barChart>
      <c:catAx>
        <c:axId val="578690032"/>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578690576"/>
        <c:crosses val="autoZero"/>
        <c:auto val="1"/>
        <c:lblAlgn val="ctr"/>
        <c:lblOffset val="100"/>
        <c:noMultiLvlLbl val="0"/>
      </c:catAx>
      <c:valAx>
        <c:axId val="578690576"/>
        <c:scaling>
          <c:orientation val="minMax"/>
        </c:scaling>
        <c:delete val="0"/>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占比</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57869003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深圳国内过夜游游客数量及走势图</a:t>
            </a:r>
            <a:endParaRPr lang="en-US" altLang="zh-CN"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数量</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1日</c:v>
                </c:pt>
                <c:pt idx="1">
                  <c:v>2日</c:v>
                </c:pt>
                <c:pt idx="2">
                  <c:v>3日</c:v>
                </c:pt>
                <c:pt idx="3">
                  <c:v>4日</c:v>
                </c:pt>
                <c:pt idx="4">
                  <c:v>5日</c:v>
                </c:pt>
                <c:pt idx="5">
                  <c:v>6日</c:v>
                </c:pt>
              </c:strCache>
            </c:strRef>
          </c:cat>
          <c:val>
            <c:numRef>
              <c:f>Sheet1!$B$2:$B$7</c:f>
              <c:numCache>
                <c:formatCode>0.0</c:formatCode>
                <c:ptCount val="6"/>
                <c:pt idx="0">
                  <c:v>96.3915787902931</c:v>
                </c:pt>
                <c:pt idx="1">
                  <c:v>43.5099</c:v>
                </c:pt>
                <c:pt idx="2">
                  <c:v>42.1662</c:v>
                </c:pt>
                <c:pt idx="3">
                  <c:v>39.3808</c:v>
                </c:pt>
                <c:pt idx="4">
                  <c:v>36.4154</c:v>
                </c:pt>
                <c:pt idx="5">
                  <c:v>49.3814</c:v>
                </c:pt>
              </c:numCache>
            </c:numRef>
          </c:val>
        </c:ser>
        <c:dLbls>
          <c:showLegendKey val="0"/>
          <c:showVal val="0"/>
          <c:showCatName val="0"/>
          <c:showSerName val="0"/>
          <c:showPercent val="0"/>
          <c:showBubbleSize val="0"/>
        </c:dLbls>
        <c:gapWidth val="150"/>
        <c:axId val="870736272"/>
        <c:axId val="870731920"/>
      </c:barChart>
      <c:catAx>
        <c:axId val="870736272"/>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70731920"/>
        <c:crosses val="autoZero"/>
        <c:auto val="1"/>
        <c:lblAlgn val="ctr"/>
        <c:lblOffset val="100"/>
        <c:noMultiLvlLbl val="0"/>
      </c:catAx>
      <c:valAx>
        <c:axId val="870731920"/>
        <c:scaling>
          <c:orientation val="minMax"/>
        </c:scaling>
        <c:delete val="1"/>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数量（万人次）</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0"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870736272"/>
        <c:crosses val="autoZero"/>
        <c:crossBetween val="between"/>
      </c:valAx>
      <c:spPr>
        <a:noFill/>
        <a:ln>
          <a:noFill/>
        </a:ln>
        <a:effectLst/>
      </c:spPr>
    </c:plotArea>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baseline="0">
                <a:solidFill>
                  <a:schemeClr val="bg1"/>
                </a:solidFill>
                <a:latin typeface="+mn-lt"/>
                <a:ea typeface="+mn-ea"/>
                <a:cs typeface="+mn-cs"/>
              </a:defRPr>
            </a:pPr>
            <a:r>
              <a:rPr lang="zh-CN" altLang="en-US" dirty="0"/>
              <a:t>国内过夜游游客停留天数比例分析</a:t>
            </a:r>
            <a:endParaRPr lang="zh-CN" altLang="en-US"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停留天数比例</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sp3d>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Sheet1!$A$2:$A$7</c:f>
              <c:strCache>
                <c:ptCount val="6"/>
                <c:pt idx="0">
                  <c:v>2天</c:v>
                </c:pt>
                <c:pt idx="1">
                  <c:v>3天</c:v>
                </c:pt>
                <c:pt idx="2">
                  <c:v>4天</c:v>
                </c:pt>
                <c:pt idx="3">
                  <c:v>5天</c:v>
                </c:pt>
                <c:pt idx="4">
                  <c:v>6天</c:v>
                </c:pt>
                <c:pt idx="5">
                  <c:v>7天</c:v>
                </c:pt>
              </c:strCache>
            </c:strRef>
          </c:cat>
          <c:val>
            <c:numRef>
              <c:f>Sheet1!$B$2:$B$7</c:f>
              <c:numCache>
                <c:formatCode>0%</c:formatCode>
                <c:ptCount val="6"/>
                <c:pt idx="0">
                  <c:v>0.716947586023229</c:v>
                </c:pt>
                <c:pt idx="1">
                  <c:v>0.0924336895659595</c:v>
                </c:pt>
                <c:pt idx="2">
                  <c:v>0.0489746552187983</c:v>
                </c:pt>
                <c:pt idx="3">
                  <c:v>0.0345293304505909</c:v>
                </c:pt>
                <c:pt idx="4">
                  <c:v>0.0319396814031556</c:v>
                </c:pt>
                <c:pt idx="5">
                  <c:v>0.075175057338267</c:v>
                </c:pt>
              </c:numCache>
            </c:numRef>
          </c:val>
        </c:ser>
        <c:dLbls>
          <c:showLegendKey val="0"/>
          <c:showVal val="0"/>
          <c:showCatName val="0"/>
          <c:showSerName val="0"/>
          <c:showPercent val="0"/>
          <c:showBubbleSize val="0"/>
        </c:dLbls>
        <c:gapWidth val="100"/>
        <c:axId val="870742800"/>
        <c:axId val="870737904"/>
      </c:barChart>
      <c:catAx>
        <c:axId val="870742800"/>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70737904"/>
        <c:crosses val="autoZero"/>
        <c:auto val="1"/>
        <c:lblAlgn val="ctr"/>
        <c:lblOffset val="100"/>
        <c:noMultiLvlLbl val="0"/>
      </c:catAx>
      <c:valAx>
        <c:axId val="870737904"/>
        <c:scaling>
          <c:orientation val="minMax"/>
        </c:scaling>
        <c:delete val="1"/>
        <c:axPos val="l"/>
        <c:numFmt formatCode="0%"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bg1"/>
                </a:solidFill>
                <a:latin typeface="+mn-lt"/>
                <a:ea typeface="+mn-ea"/>
                <a:cs typeface="+mn-cs"/>
              </a:defRPr>
            </a:pPr>
          </a:p>
        </c:txPr>
        <c:crossAx val="870742800"/>
        <c:crosses val="autoZero"/>
        <c:crossBetween val="between"/>
      </c:valAx>
      <c:spPr>
        <a:noFill/>
        <a:ln w="28575">
          <a:noFill/>
        </a:ln>
        <a:effectLst/>
      </c:spPr>
    </c:plotArea>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深内过夜游游客性别分析（按日）</a:t>
            </a:r>
            <a:endParaRPr lang="en-US" altLang="zh-CN" dirty="0">
              <a:solidFill>
                <a:schemeClr val="bg1"/>
              </a:solidFill>
              <a:latin typeface="黑体" panose="02010609060101010101" pitchFamily="49" charset="-122"/>
              <a:ea typeface="黑体" panose="02010609060101010101" pitchFamily="49" charset="-122"/>
            </a:endParaRPr>
          </a:p>
        </c:rich>
      </c:tx>
      <c:layout>
        <c:manualLayout>
          <c:xMode val="edge"/>
          <c:yMode val="edge"/>
          <c:x val="0.244952019124063"/>
          <c:y val="0.0202366251045692"/>
        </c:manualLayout>
      </c:layout>
      <c:overlay val="0"/>
      <c:spPr>
        <a:noFill/>
        <a:ln>
          <a:noFill/>
        </a:ln>
        <a:effectLst/>
      </c:spPr>
    </c:title>
    <c:autoTitleDeleted val="0"/>
    <c:plotArea>
      <c:layout/>
      <c:barChart>
        <c:barDir val="col"/>
        <c:grouping val="percentStacked"/>
        <c:varyColors val="0"/>
        <c:ser>
          <c:idx val="0"/>
          <c:order val="0"/>
          <c:tx>
            <c:strRef>
              <c:f>Sheet1!$B$1</c:f>
              <c:strCache>
                <c:ptCount val="1"/>
                <c:pt idx="0">
                  <c:v>男</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1日</c:v>
                </c:pt>
                <c:pt idx="1">
                  <c:v>2日</c:v>
                </c:pt>
                <c:pt idx="2">
                  <c:v>3日</c:v>
                </c:pt>
                <c:pt idx="3">
                  <c:v>4日</c:v>
                </c:pt>
                <c:pt idx="4">
                  <c:v>5日</c:v>
                </c:pt>
                <c:pt idx="5">
                  <c:v>6日</c:v>
                </c:pt>
              </c:strCache>
            </c:strRef>
          </c:cat>
          <c:val>
            <c:numRef>
              <c:f>Sheet1!$B$2:$B$7</c:f>
              <c:numCache>
                <c:formatCode>0%</c:formatCode>
                <c:ptCount val="6"/>
                <c:pt idx="0">
                  <c:v>0.670175583349044</c:v>
                </c:pt>
                <c:pt idx="1">
                  <c:v>0.68042560428776</c:v>
                </c:pt>
                <c:pt idx="2">
                  <c:v>0.679679458903102</c:v>
                </c:pt>
                <c:pt idx="3">
                  <c:v>0.683757059277618</c:v>
                </c:pt>
                <c:pt idx="4">
                  <c:v>0.688123705904645</c:v>
                </c:pt>
                <c:pt idx="5">
                  <c:v>0.746568546051752</c:v>
                </c:pt>
              </c:numCache>
            </c:numRef>
          </c:val>
        </c:ser>
        <c:ser>
          <c:idx val="1"/>
          <c:order val="1"/>
          <c:tx>
            <c:strRef>
              <c:f>Sheet1!$C$1</c:f>
              <c:strCache>
                <c:ptCount val="1"/>
                <c:pt idx="0">
                  <c:v>女</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1日</c:v>
                </c:pt>
                <c:pt idx="1">
                  <c:v>2日</c:v>
                </c:pt>
                <c:pt idx="2">
                  <c:v>3日</c:v>
                </c:pt>
                <c:pt idx="3">
                  <c:v>4日</c:v>
                </c:pt>
                <c:pt idx="4">
                  <c:v>5日</c:v>
                </c:pt>
                <c:pt idx="5">
                  <c:v>6日</c:v>
                </c:pt>
              </c:strCache>
            </c:strRef>
          </c:cat>
          <c:val>
            <c:numRef>
              <c:f>Sheet1!$C$2:$C$7</c:f>
              <c:numCache>
                <c:formatCode>0%</c:formatCode>
                <c:ptCount val="6"/>
                <c:pt idx="0">
                  <c:v>0.329824416650956</c:v>
                </c:pt>
                <c:pt idx="1">
                  <c:v>0.31957439571224</c:v>
                </c:pt>
                <c:pt idx="2">
                  <c:v>0.320320541096898</c:v>
                </c:pt>
                <c:pt idx="3">
                  <c:v>0.316242940722383</c:v>
                </c:pt>
                <c:pt idx="4">
                  <c:v>0.311876294095355</c:v>
                </c:pt>
                <c:pt idx="5">
                  <c:v>0.253431453948248</c:v>
                </c:pt>
              </c:numCache>
            </c:numRef>
          </c:val>
        </c:ser>
        <c:dLbls>
          <c:showLegendKey val="0"/>
          <c:showVal val="1"/>
          <c:showCatName val="0"/>
          <c:showSerName val="0"/>
          <c:showPercent val="0"/>
          <c:showBubbleSize val="0"/>
        </c:dLbls>
        <c:gapWidth val="150"/>
        <c:overlap val="100"/>
        <c:axId val="870746064"/>
        <c:axId val="870733552"/>
      </c:barChart>
      <c:catAx>
        <c:axId val="870746064"/>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70733552"/>
        <c:crosses val="autoZero"/>
        <c:auto val="1"/>
        <c:lblAlgn val="ctr"/>
        <c:lblOffset val="100"/>
        <c:noMultiLvlLbl val="0"/>
      </c:catAx>
      <c:valAx>
        <c:axId val="870733552"/>
        <c:scaling>
          <c:orientation val="minMax"/>
        </c:scaling>
        <c:delete val="0"/>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占比</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70746064"/>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国内过夜游客年龄分析（按日）</a:t>
            </a:r>
            <a:endParaRPr lang="en-US" altLang="zh-CN" dirty="0">
              <a:solidFill>
                <a:schemeClr val="bg1"/>
              </a:solidFill>
              <a:latin typeface="黑体" panose="02010609060101010101" pitchFamily="49" charset="-122"/>
              <a:ea typeface="黑体" panose="02010609060101010101" pitchFamily="49" charset="-122"/>
            </a:endParaRPr>
          </a:p>
        </c:rich>
      </c:tx>
      <c:layout>
        <c:manualLayout>
          <c:xMode val="edge"/>
          <c:yMode val="edge"/>
          <c:x val="0.244952019124063"/>
          <c:y val="0.0202366251045692"/>
        </c:manualLayout>
      </c:layout>
      <c:overlay val="0"/>
      <c:spPr>
        <a:noFill/>
        <a:ln>
          <a:noFill/>
        </a:ln>
        <a:effectLst/>
      </c:spPr>
    </c:title>
    <c:autoTitleDeleted val="0"/>
    <c:plotArea>
      <c:layout/>
      <c:barChart>
        <c:barDir val="col"/>
        <c:grouping val="percentStacked"/>
        <c:varyColors val="0"/>
        <c:ser>
          <c:idx val="0"/>
          <c:order val="0"/>
          <c:tx>
            <c:strRef>
              <c:f>Sheet1!$B$1</c:f>
              <c:strCache>
                <c:ptCount val="1"/>
                <c:pt idx="0">
                  <c:v>少年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1日</c:v>
                </c:pt>
                <c:pt idx="1">
                  <c:v>2日</c:v>
                </c:pt>
                <c:pt idx="2">
                  <c:v>3日</c:v>
                </c:pt>
                <c:pt idx="3">
                  <c:v>4日</c:v>
                </c:pt>
                <c:pt idx="4">
                  <c:v>5日</c:v>
                </c:pt>
                <c:pt idx="5">
                  <c:v>6日</c:v>
                </c:pt>
              </c:strCache>
            </c:strRef>
          </c:cat>
          <c:val>
            <c:numRef>
              <c:f>Sheet1!$B$2:$B$7</c:f>
              <c:numCache>
                <c:formatCode>0%</c:formatCode>
                <c:ptCount val="6"/>
                <c:pt idx="0">
                  <c:v>0.0174262128881883</c:v>
                </c:pt>
                <c:pt idx="1">
                  <c:v>0.00904116074732417</c:v>
                </c:pt>
                <c:pt idx="2">
                  <c:v>0.00989750084190655</c:v>
                </c:pt>
                <c:pt idx="3">
                  <c:v>0.00872404826717588</c:v>
                </c:pt>
                <c:pt idx="4">
                  <c:v>0.00846619836662511</c:v>
                </c:pt>
                <c:pt idx="5">
                  <c:v>0.0116266448500853</c:v>
                </c:pt>
              </c:numCache>
            </c:numRef>
          </c:val>
        </c:ser>
        <c:ser>
          <c:idx val="1"/>
          <c:order val="1"/>
          <c:tx>
            <c:strRef>
              <c:f>Sheet1!$C$1</c:f>
              <c:strCache>
                <c:ptCount val="1"/>
                <c:pt idx="0">
                  <c:v>青年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1日</c:v>
                </c:pt>
                <c:pt idx="1">
                  <c:v>2日</c:v>
                </c:pt>
                <c:pt idx="2">
                  <c:v>3日</c:v>
                </c:pt>
                <c:pt idx="3">
                  <c:v>4日</c:v>
                </c:pt>
                <c:pt idx="4">
                  <c:v>5日</c:v>
                </c:pt>
                <c:pt idx="5">
                  <c:v>6日</c:v>
                </c:pt>
              </c:strCache>
            </c:strRef>
          </c:cat>
          <c:val>
            <c:numRef>
              <c:f>Sheet1!$C$2:$C$7</c:f>
              <c:numCache>
                <c:formatCode>0%</c:formatCode>
                <c:ptCount val="6"/>
                <c:pt idx="0">
                  <c:v>0.233550133589364</c:v>
                </c:pt>
                <c:pt idx="1">
                  <c:v>0.2108205259033</c:v>
                </c:pt>
                <c:pt idx="2">
                  <c:v>0.212590653177189</c:v>
                </c:pt>
                <c:pt idx="3">
                  <c:v>0.212526408808353</c:v>
                </c:pt>
                <c:pt idx="4">
                  <c:v>0.216323313762859</c:v>
                </c:pt>
                <c:pt idx="5">
                  <c:v>0.207441263309667</c:v>
                </c:pt>
              </c:numCache>
            </c:numRef>
          </c:val>
        </c:ser>
        <c:ser>
          <c:idx val="2"/>
          <c:order val="2"/>
          <c:tx>
            <c:strRef>
              <c:f>Sheet1!$D$1</c:f>
              <c:strCache>
                <c:ptCount val="1"/>
                <c:pt idx="0">
                  <c:v>壮盛年</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1日</c:v>
                </c:pt>
                <c:pt idx="1">
                  <c:v>2日</c:v>
                </c:pt>
                <c:pt idx="2">
                  <c:v>3日</c:v>
                </c:pt>
                <c:pt idx="3">
                  <c:v>4日</c:v>
                </c:pt>
                <c:pt idx="4">
                  <c:v>5日</c:v>
                </c:pt>
                <c:pt idx="5">
                  <c:v>6日</c:v>
                </c:pt>
              </c:strCache>
            </c:strRef>
          </c:cat>
          <c:val>
            <c:numRef>
              <c:f>Sheet1!$D$2:$D$7</c:f>
              <c:numCache>
                <c:formatCode>0%</c:formatCode>
                <c:ptCount val="6"/>
                <c:pt idx="0">
                  <c:v>0.58838072734225</c:v>
                </c:pt>
                <c:pt idx="1">
                  <c:v>0.661711012895916</c:v>
                </c:pt>
                <c:pt idx="2">
                  <c:v>0.660859645877504</c:v>
                </c:pt>
                <c:pt idx="3">
                  <c:v>0.666303376264576</c:v>
                </c:pt>
                <c:pt idx="4">
                  <c:v>0.667096887580529</c:v>
                </c:pt>
                <c:pt idx="5">
                  <c:v>0.683879760395614</c:v>
                </c:pt>
              </c:numCache>
            </c:numRef>
          </c:val>
        </c:ser>
        <c:ser>
          <c:idx val="3"/>
          <c:order val="3"/>
          <c:tx>
            <c:strRef>
              <c:f>Sheet1!$E$1</c:f>
              <c:strCache>
                <c:ptCount val="1"/>
                <c:pt idx="0">
                  <c:v>中年</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1日</c:v>
                </c:pt>
                <c:pt idx="1">
                  <c:v>2日</c:v>
                </c:pt>
                <c:pt idx="2">
                  <c:v>3日</c:v>
                </c:pt>
                <c:pt idx="3">
                  <c:v>4日</c:v>
                </c:pt>
                <c:pt idx="4">
                  <c:v>5日</c:v>
                </c:pt>
                <c:pt idx="5">
                  <c:v>6日</c:v>
                </c:pt>
              </c:strCache>
            </c:strRef>
          </c:cat>
          <c:val>
            <c:numRef>
              <c:f>Sheet1!$E$2:$E$7</c:f>
              <c:numCache>
                <c:formatCode>0%</c:formatCode>
                <c:ptCount val="6"/>
                <c:pt idx="0">
                  <c:v>0.138090361098909</c:v>
                </c:pt>
                <c:pt idx="1">
                  <c:v>0.106244326003967</c:v>
                </c:pt>
                <c:pt idx="2">
                  <c:v>0.103790239575774</c:v>
                </c:pt>
                <c:pt idx="3">
                  <c:v>0.100682566123593</c:v>
                </c:pt>
                <c:pt idx="4">
                  <c:v>0.0973461777160212</c:v>
                </c:pt>
                <c:pt idx="5">
                  <c:v>0.0837084408299481</c:v>
                </c:pt>
              </c:numCache>
            </c:numRef>
          </c:val>
        </c:ser>
        <c:ser>
          <c:idx val="4"/>
          <c:order val="4"/>
          <c:tx>
            <c:strRef>
              <c:f>Sheet1!$F$1</c:f>
              <c:strCache>
                <c:ptCount val="1"/>
                <c:pt idx="0">
                  <c:v>老年</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1日</c:v>
                </c:pt>
                <c:pt idx="1">
                  <c:v>2日</c:v>
                </c:pt>
                <c:pt idx="2">
                  <c:v>3日</c:v>
                </c:pt>
                <c:pt idx="3">
                  <c:v>4日</c:v>
                </c:pt>
                <c:pt idx="4">
                  <c:v>5日</c:v>
                </c:pt>
                <c:pt idx="5">
                  <c:v>6日</c:v>
                </c:pt>
              </c:strCache>
            </c:strRef>
          </c:cat>
          <c:val>
            <c:numRef>
              <c:f>Sheet1!$F$2:$F$7</c:f>
              <c:numCache>
                <c:formatCode>0%</c:formatCode>
                <c:ptCount val="6"/>
                <c:pt idx="0">
                  <c:v>0.0225525650812888</c:v>
                </c:pt>
                <c:pt idx="1">
                  <c:v>0.0121829744494931</c:v>
                </c:pt>
                <c:pt idx="2">
                  <c:v>0.0128619605276264</c:v>
                </c:pt>
                <c:pt idx="3">
                  <c:v>0.011763600536302</c:v>
                </c:pt>
                <c:pt idx="4">
                  <c:v>0.010767422573966</c:v>
                </c:pt>
                <c:pt idx="5">
                  <c:v>0.0133438906146849</c:v>
                </c:pt>
              </c:numCache>
            </c:numRef>
          </c:val>
        </c:ser>
        <c:dLbls>
          <c:showLegendKey val="0"/>
          <c:showVal val="1"/>
          <c:showCatName val="0"/>
          <c:showSerName val="0"/>
          <c:showPercent val="0"/>
          <c:showBubbleSize val="0"/>
        </c:dLbls>
        <c:gapWidth val="150"/>
        <c:overlap val="100"/>
        <c:axId val="870745520"/>
        <c:axId val="870738992"/>
      </c:barChart>
      <c:catAx>
        <c:axId val="870745520"/>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70738992"/>
        <c:crosses val="autoZero"/>
        <c:auto val="1"/>
        <c:lblAlgn val="ctr"/>
        <c:lblOffset val="100"/>
        <c:noMultiLvlLbl val="0"/>
      </c:catAx>
      <c:valAx>
        <c:axId val="870738992"/>
        <c:scaling>
          <c:orientation val="minMax"/>
        </c:scaling>
        <c:delete val="0"/>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占比</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70745520"/>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00" b="1" i="0" u="none" strike="noStrike" kern="1200" cap="all" baseline="0">
                <a:solidFill>
                  <a:schemeClr val="bg1"/>
                </a:solidFill>
                <a:latin typeface="黑体" panose="02010609060101010101" pitchFamily="49" charset="-122"/>
                <a:ea typeface="黑体" panose="02010609060101010101" pitchFamily="49" charset="-122"/>
                <a:cs typeface="+mn-cs"/>
              </a:defRPr>
            </a:pPr>
            <a:r>
              <a:rPr lang="zh-CN" altLang="en-US" sz="1800" dirty="0">
                <a:solidFill>
                  <a:schemeClr val="bg1"/>
                </a:solidFill>
                <a:latin typeface="黑体" panose="02010609060101010101" pitchFamily="49" charset="-122"/>
                <a:ea typeface="黑体" panose="02010609060101010101" pitchFamily="49" charset="-122"/>
              </a:rPr>
              <a:t>游客年龄分布</a:t>
            </a:r>
            <a:endParaRPr lang="zh-CN" altLang="en-US" sz="1800" dirty="0">
              <a:solidFill>
                <a:schemeClr val="bg1"/>
              </a:solidFill>
              <a:latin typeface="黑体" panose="02010609060101010101" pitchFamily="49" charset="-122"/>
              <a:ea typeface="黑体" panose="02010609060101010101" pitchFamily="49" charset="-122"/>
            </a:endParaRPr>
          </a:p>
        </c:rich>
      </c:tx>
      <c:layout>
        <c:manualLayout>
          <c:xMode val="edge"/>
          <c:yMode val="edge"/>
          <c:x val="0.312520449169242"/>
          <c:y val="0.00191172927308704"/>
        </c:manualLayout>
      </c:layout>
      <c:overlay val="0"/>
      <c:spPr>
        <a:noFill/>
        <a:ln>
          <a:noFill/>
        </a:ln>
        <a:effectLst/>
      </c:spPr>
    </c:title>
    <c:autoTitleDeleted val="0"/>
    <c:plotArea>
      <c:layout/>
      <c:pieChart>
        <c:varyColors val="1"/>
        <c:ser>
          <c:idx val="0"/>
          <c:order val="0"/>
          <c:tx>
            <c:strRef>
              <c:f>Sheet1!$B$1</c:f>
              <c:strCache>
                <c:ptCount val="1"/>
                <c:pt idx="0">
                  <c:v>年龄</c:v>
                </c:pt>
              </c:strCache>
            </c:strRef>
          </c:tx>
          <c:spPr/>
          <c:explosion val="0"/>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Pt>
            <c:idx val="4"/>
            <c:bubble3D val="0"/>
            <c:spPr>
              <a:solidFill>
                <a:srgbClr val="7030A0"/>
              </a:solidFill>
              <a:ln>
                <a:noFill/>
              </a:ln>
              <a:effectLst>
                <a:outerShdw blurRad="63500" sx="102000" sy="102000" algn="ctr" rotWithShape="0">
                  <a:prstClr val="black">
                    <a:alpha val="20000"/>
                  </a:prstClr>
                </a:outerShdw>
              </a:effectLst>
            </c:spPr>
          </c:dPt>
          <c:dLbls>
            <c:dLbl>
              <c:idx val="0"/>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1"/>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2"/>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3"/>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4"/>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manualLayout>
                  <c:x val="-0.0290528097727247"/>
                  <c:y val="0.00346406590780893"/>
                </c:manualLayout>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rgbClr val="7030A0"/>
                      </a:solidFill>
                      <a:latin typeface="黑体" panose="02010609060101010101" pitchFamily="49" charset="-122"/>
                      <a:ea typeface="黑体" panose="02010609060101010101" pitchFamily="49" charset="-122"/>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1"/>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少年</c:v>
                </c:pt>
                <c:pt idx="1">
                  <c:v>青年</c:v>
                </c:pt>
                <c:pt idx="2">
                  <c:v>壮盛年</c:v>
                </c:pt>
                <c:pt idx="3">
                  <c:v>中年</c:v>
                </c:pt>
                <c:pt idx="4">
                  <c:v>老年</c:v>
                </c:pt>
              </c:strCache>
            </c:strRef>
          </c:cat>
          <c:val>
            <c:numRef>
              <c:f>Sheet1!$B$2:$B$6</c:f>
              <c:numCache>
                <c:formatCode>0%</c:formatCode>
                <c:ptCount val="5"/>
                <c:pt idx="0">
                  <c:v>0.0120960692618644</c:v>
                </c:pt>
                <c:pt idx="1">
                  <c:v>0.218522108354961</c:v>
                </c:pt>
                <c:pt idx="2">
                  <c:v>0.643378371887762</c:v>
                </c:pt>
                <c:pt idx="3">
                  <c:v>0.110508998073881</c:v>
                </c:pt>
                <c:pt idx="4">
                  <c:v>0.0154944524215311</c:v>
                </c:pt>
              </c:numCache>
            </c:numRef>
          </c:val>
        </c:ser>
        <c:dLbls>
          <c:showLegendKey val="0"/>
          <c:showVal val="0"/>
          <c:showCatName val="0"/>
          <c:showSerName val="0"/>
          <c:showPercent val="1"/>
          <c:showBubbleSize val="0"/>
          <c:showLeaderLines val="1"/>
        </c:dLbls>
        <c:firstSliceAng val="0"/>
      </c:pieChart>
      <c:spPr>
        <a:noFill/>
        <a:ln>
          <a:noFill/>
        </a:ln>
        <a:effectLst/>
      </c:spPr>
    </c:plotArea>
    <c:plotVisOnly val="1"/>
    <c:dispBlanksAs val="zero"/>
    <c:showDLblsOverMax val="0"/>
  </c:chart>
  <c:spPr>
    <a:noFill/>
    <a:ln>
      <a:noFill/>
    </a:ln>
    <a:effectLst/>
  </c:spPr>
  <c:txPr>
    <a:bodyPr/>
    <a:lstStyle/>
    <a:p>
      <a:pPr>
        <a:defRPr lang="zh-CN"/>
      </a:pPr>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国内过夜游游客交通工具分析（按日）</a:t>
            </a:r>
            <a:endParaRPr lang="en-US" altLang="zh-CN" dirty="0">
              <a:solidFill>
                <a:schemeClr val="bg1"/>
              </a:solidFill>
              <a:latin typeface="黑体" panose="02010609060101010101" pitchFamily="49" charset="-122"/>
              <a:ea typeface="黑体" panose="02010609060101010101" pitchFamily="49" charset="-122"/>
            </a:endParaRPr>
          </a:p>
        </c:rich>
      </c:tx>
      <c:layout>
        <c:manualLayout>
          <c:xMode val="edge"/>
          <c:yMode val="edge"/>
          <c:x val="0.244952019124063"/>
          <c:y val="0.0202366251045692"/>
        </c:manualLayout>
      </c:layout>
      <c:overlay val="0"/>
      <c:spPr>
        <a:noFill/>
        <a:ln>
          <a:noFill/>
        </a:ln>
        <a:effectLst/>
      </c:spPr>
    </c:title>
    <c:autoTitleDeleted val="0"/>
    <c:plotArea>
      <c:layout/>
      <c:barChart>
        <c:barDir val="col"/>
        <c:grouping val="percentStacked"/>
        <c:varyColors val="0"/>
        <c:ser>
          <c:idx val="0"/>
          <c:order val="0"/>
          <c:tx>
            <c:strRef>
              <c:f>Sheet1!$B$1</c:f>
              <c:strCache>
                <c:ptCount val="1"/>
                <c:pt idx="0">
                  <c:v> 汽车</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1日</c:v>
                </c:pt>
                <c:pt idx="1">
                  <c:v>2日</c:v>
                </c:pt>
                <c:pt idx="2">
                  <c:v>3日</c:v>
                </c:pt>
                <c:pt idx="3">
                  <c:v>4日</c:v>
                </c:pt>
                <c:pt idx="4">
                  <c:v>5日</c:v>
                </c:pt>
                <c:pt idx="5">
                  <c:v>6日</c:v>
                </c:pt>
              </c:strCache>
            </c:strRef>
          </c:cat>
          <c:val>
            <c:numRef>
              <c:f>Sheet1!$B$2:$B$7</c:f>
              <c:numCache>
                <c:formatCode>0%</c:formatCode>
                <c:ptCount val="6"/>
                <c:pt idx="0">
                  <c:v>0.383273396527691</c:v>
                </c:pt>
                <c:pt idx="1">
                  <c:v>0.367155612244898</c:v>
                </c:pt>
                <c:pt idx="2">
                  <c:v>0.385174494883233</c:v>
                </c:pt>
                <c:pt idx="3">
                  <c:v>0.395001949824516</c:v>
                </c:pt>
                <c:pt idx="4">
                  <c:v>0.395979445871814</c:v>
                </c:pt>
                <c:pt idx="5">
                  <c:v>0.201554750095383</c:v>
                </c:pt>
              </c:numCache>
            </c:numRef>
          </c:val>
        </c:ser>
        <c:ser>
          <c:idx val="1"/>
          <c:order val="1"/>
          <c:tx>
            <c:strRef>
              <c:f>Sheet1!$C$1</c:f>
              <c:strCache>
                <c:ptCount val="1"/>
                <c:pt idx="0">
                  <c:v>火车 </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1日</c:v>
                </c:pt>
                <c:pt idx="1">
                  <c:v>2日</c:v>
                </c:pt>
                <c:pt idx="2">
                  <c:v>3日</c:v>
                </c:pt>
                <c:pt idx="3">
                  <c:v>4日</c:v>
                </c:pt>
                <c:pt idx="4">
                  <c:v>5日</c:v>
                </c:pt>
                <c:pt idx="5">
                  <c:v>6日</c:v>
                </c:pt>
              </c:strCache>
            </c:strRef>
          </c:cat>
          <c:val>
            <c:numRef>
              <c:f>Sheet1!$C$2:$C$7</c:f>
              <c:numCache>
                <c:formatCode>0%</c:formatCode>
                <c:ptCount val="6"/>
                <c:pt idx="0">
                  <c:v>0.567719217002434</c:v>
                </c:pt>
                <c:pt idx="1">
                  <c:v>0.576211734693878</c:v>
                </c:pt>
                <c:pt idx="2">
                  <c:v>0.565442141170297</c:v>
                </c:pt>
                <c:pt idx="3">
                  <c:v>0.555212530872222</c:v>
                </c:pt>
                <c:pt idx="4">
                  <c:v>0.544441358239011</c:v>
                </c:pt>
                <c:pt idx="5">
                  <c:v>0.786417397939718</c:v>
                </c:pt>
              </c:numCache>
            </c:numRef>
          </c:val>
        </c:ser>
        <c:ser>
          <c:idx val="2"/>
          <c:order val="2"/>
          <c:tx>
            <c:strRef>
              <c:f>Sheet1!$D$1</c:f>
              <c:strCache>
                <c:ptCount val="1"/>
                <c:pt idx="0">
                  <c:v>飞机</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1日</c:v>
                </c:pt>
                <c:pt idx="1">
                  <c:v>2日</c:v>
                </c:pt>
                <c:pt idx="2">
                  <c:v>3日</c:v>
                </c:pt>
                <c:pt idx="3">
                  <c:v>4日</c:v>
                </c:pt>
                <c:pt idx="4">
                  <c:v>5日</c:v>
                </c:pt>
                <c:pt idx="5">
                  <c:v>6日</c:v>
                </c:pt>
              </c:strCache>
            </c:strRef>
          </c:cat>
          <c:val>
            <c:numRef>
              <c:f>Sheet1!$D$2:$D$7</c:f>
              <c:numCache>
                <c:formatCode>0%</c:formatCode>
                <c:ptCount val="6"/>
                <c:pt idx="0">
                  <c:v>0.0490073864698749</c:v>
                </c:pt>
                <c:pt idx="1">
                  <c:v>0.0566326530612245</c:v>
                </c:pt>
                <c:pt idx="2">
                  <c:v>0.0493833639464707</c:v>
                </c:pt>
                <c:pt idx="3">
                  <c:v>0.0497855193032627</c:v>
                </c:pt>
                <c:pt idx="4">
                  <c:v>0.0595791958891744</c:v>
                </c:pt>
                <c:pt idx="5">
                  <c:v>0.0120278519648989</c:v>
                </c:pt>
              </c:numCache>
            </c:numRef>
          </c:val>
        </c:ser>
        <c:dLbls>
          <c:showLegendKey val="0"/>
          <c:showVal val="1"/>
          <c:showCatName val="0"/>
          <c:showSerName val="0"/>
          <c:showPercent val="0"/>
          <c:showBubbleSize val="0"/>
        </c:dLbls>
        <c:gapWidth val="150"/>
        <c:overlap val="100"/>
        <c:axId val="870735184"/>
        <c:axId val="870746608"/>
      </c:barChart>
      <c:catAx>
        <c:axId val="870735184"/>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70746608"/>
        <c:crosses val="autoZero"/>
        <c:auto val="1"/>
        <c:lblAlgn val="ctr"/>
        <c:lblOffset val="100"/>
        <c:noMultiLvlLbl val="0"/>
      </c:catAx>
      <c:valAx>
        <c:axId val="870746608"/>
        <c:scaling>
          <c:orientation val="minMax"/>
        </c:scaling>
        <c:delete val="0"/>
        <c:axPos val="l"/>
        <c:title>
          <c:tx>
            <c:rich>
              <a:bodyPr rot="-5400000" spcFirstLastPara="1" vertOverflow="ellipsis" vert="horz" wrap="square" anchor="ctr" anchorCtr="1"/>
              <a:lstStyle/>
              <a:p>
                <a:pPr>
                  <a:defRPr lang="zh-CN" sz="1330" b="0" i="0" u="none" strike="noStrike" kern="1200" baseline="0">
                    <a:solidFill>
                      <a:schemeClr val="bg1"/>
                    </a:solidFill>
                    <a:latin typeface="+mn-lt"/>
                    <a:ea typeface="+mn-ea"/>
                    <a:cs typeface="+mn-cs"/>
                  </a:defRPr>
                </a:pPr>
                <a:r>
                  <a:rPr lang="zh-CN" altLang="en-US" dirty="0">
                    <a:solidFill>
                      <a:schemeClr val="bg1"/>
                    </a:solidFill>
                  </a:rPr>
                  <a:t>占比</a:t>
                </a:r>
                <a:endParaRPr lang="zh-CN" altLang="en-US" dirty="0">
                  <a:solidFill>
                    <a:schemeClr val="bg1"/>
                  </a:solidFill>
                </a:endParaRP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70735184"/>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深圳出境游游客数量及走势图</a:t>
            </a:r>
            <a:endParaRPr lang="en-US" altLang="zh-CN"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manualLayout>
          <c:layoutTarget val="inner"/>
          <c:xMode val="edge"/>
          <c:yMode val="edge"/>
          <c:x val="0.0855388624057078"/>
          <c:y val="0.131316518287254"/>
          <c:w val="0.89831627281601"/>
          <c:h val="0.676933163497233"/>
        </c:manualLayout>
      </c:layout>
      <c:barChart>
        <c:barDir val="col"/>
        <c:grouping val="clustered"/>
        <c:varyColors val="0"/>
        <c:ser>
          <c:idx val="0"/>
          <c:order val="0"/>
          <c:tx>
            <c:strRef>
              <c:f>Sheet1!$B$1</c:f>
              <c:strCache>
                <c:ptCount val="1"/>
                <c:pt idx="0">
                  <c:v>数量</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Sheet1!$B$2:$B$8</c:f>
              <c:numCache>
                <c:formatCode>0.0</c:formatCode>
                <c:ptCount val="7"/>
                <c:pt idx="0">
                  <c:v>2.33699701270469</c:v>
                </c:pt>
                <c:pt idx="1">
                  <c:v>1.9249</c:v>
                </c:pt>
                <c:pt idx="2">
                  <c:v>2.1105</c:v>
                </c:pt>
                <c:pt idx="3">
                  <c:v>2.1314</c:v>
                </c:pt>
                <c:pt idx="4">
                  <c:v>2.0202</c:v>
                </c:pt>
                <c:pt idx="5">
                  <c:v>1.3754</c:v>
                </c:pt>
                <c:pt idx="6">
                  <c:v>1.22245650861573</c:v>
                </c:pt>
              </c:numCache>
            </c:numRef>
          </c:val>
        </c:ser>
        <c:dLbls>
          <c:showLegendKey val="0"/>
          <c:showVal val="0"/>
          <c:showCatName val="0"/>
          <c:showSerName val="0"/>
          <c:showPercent val="0"/>
          <c:showBubbleSize val="0"/>
        </c:dLbls>
        <c:gapWidth val="150"/>
        <c:axId val="870744432"/>
        <c:axId val="870738448"/>
      </c:barChart>
      <c:catAx>
        <c:axId val="870744432"/>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70738448"/>
        <c:crosses val="autoZero"/>
        <c:auto val="1"/>
        <c:lblAlgn val="ctr"/>
        <c:lblOffset val="100"/>
        <c:noMultiLvlLbl val="0"/>
      </c:catAx>
      <c:valAx>
        <c:axId val="870738448"/>
        <c:scaling>
          <c:orientation val="minMax"/>
        </c:scaling>
        <c:delete val="1"/>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数量（万人次）</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0"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870744432"/>
        <c:crosses val="autoZero"/>
        <c:crossBetween val="between"/>
      </c:valAx>
      <c:spPr>
        <a:noFill/>
        <a:ln>
          <a:noFill/>
        </a:ln>
        <a:effectLst/>
      </c:spPr>
    </c:plotArea>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深圳出境游类型分布</a:t>
            </a:r>
            <a:endParaRPr lang="zh-CN" altLang="en-US" dirty="0">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doughnutChart>
        <c:varyColors val="1"/>
        <c:ser>
          <c:idx val="0"/>
          <c:order val="0"/>
          <c:tx>
            <c:strRef>
              <c:f>Sheet1!$B$1</c:f>
              <c:strCache>
                <c:ptCount val="1"/>
                <c:pt idx="0">
                  <c:v>停留天数</c:v>
                </c:pt>
              </c:strCache>
            </c:strRef>
          </c:tx>
          <c:spPr/>
          <c:explosion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Lbls>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p>
            </c:txPr>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港澳一日游</c:v>
                </c:pt>
                <c:pt idx="1">
                  <c:v>港澳多日游</c:v>
                </c:pt>
                <c:pt idx="2">
                  <c:v>出国游</c:v>
                </c:pt>
              </c:strCache>
            </c:strRef>
          </c:cat>
          <c:val>
            <c:numRef>
              <c:f>Sheet1!$B$2:$B$4</c:f>
              <c:numCache>
                <c:formatCode>0%</c:formatCode>
                <c:ptCount val="3"/>
                <c:pt idx="0">
                  <c:v>0.382741828546171</c:v>
                </c:pt>
                <c:pt idx="1">
                  <c:v>0.290788681517158</c:v>
                </c:pt>
                <c:pt idx="2">
                  <c:v>0.326469489936671</c:v>
                </c:pt>
              </c:numCache>
            </c:numRef>
          </c:val>
        </c:ser>
        <c:dLbls>
          <c:showLegendKey val="0"/>
          <c:showVal val="0"/>
          <c:showCatName val="1"/>
          <c:showSerName val="0"/>
          <c:showPercent val="0"/>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zero"/>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深圳游客港澳一日游数量及走势图</a:t>
            </a:r>
            <a:endParaRPr lang="en-US" altLang="zh-CN"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数量</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Sheet1!$B$2:$B$8</c:f>
              <c:numCache>
                <c:formatCode>0.0</c:formatCode>
                <c:ptCount val="7"/>
                <c:pt idx="0">
                  <c:v>0.6218</c:v>
                </c:pt>
                <c:pt idx="1">
                  <c:v>0.5801</c:v>
                </c:pt>
                <c:pt idx="2">
                  <c:v>0.7482</c:v>
                </c:pt>
                <c:pt idx="3">
                  <c:v>0.8179</c:v>
                </c:pt>
                <c:pt idx="4">
                  <c:v>0.8188</c:v>
                </c:pt>
                <c:pt idx="5">
                  <c:v>0.5588</c:v>
                </c:pt>
                <c:pt idx="6">
                  <c:v>0.876673681122215</c:v>
                </c:pt>
              </c:numCache>
            </c:numRef>
          </c:val>
        </c:ser>
        <c:dLbls>
          <c:showLegendKey val="0"/>
          <c:showVal val="0"/>
          <c:showCatName val="0"/>
          <c:showSerName val="0"/>
          <c:showPercent val="0"/>
          <c:showBubbleSize val="0"/>
        </c:dLbls>
        <c:gapWidth val="150"/>
        <c:axId val="870739536"/>
        <c:axId val="870732464"/>
      </c:barChart>
      <c:catAx>
        <c:axId val="870739536"/>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70732464"/>
        <c:crosses val="autoZero"/>
        <c:auto val="1"/>
        <c:lblAlgn val="ctr"/>
        <c:lblOffset val="100"/>
        <c:noMultiLvlLbl val="0"/>
      </c:catAx>
      <c:valAx>
        <c:axId val="870732464"/>
        <c:scaling>
          <c:orientation val="minMax"/>
        </c:scaling>
        <c:delete val="1"/>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数量（万人次）</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0"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870739536"/>
        <c:crosses val="autoZero"/>
        <c:crossBetween val="between"/>
      </c:valAx>
      <c:spPr>
        <a:noFill/>
        <a:ln>
          <a:noFill/>
        </a:ln>
        <a:effectLst/>
      </c:spPr>
    </c:plotArea>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港澳一日游游客性别分析（按日）</a:t>
            </a:r>
            <a:endParaRPr lang="en-US" altLang="zh-CN"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barChart>
        <c:barDir val="col"/>
        <c:grouping val="percentStacked"/>
        <c:varyColors val="0"/>
        <c:ser>
          <c:idx val="0"/>
          <c:order val="0"/>
          <c:tx>
            <c:strRef>
              <c:f>Sheet1!$B$1</c:f>
              <c:strCache>
                <c:ptCount val="1"/>
                <c:pt idx="0">
                  <c:v>男</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Sheet1!$B$2:$B$8</c:f>
              <c:numCache>
                <c:formatCode>0%</c:formatCode>
                <c:ptCount val="7"/>
                <c:pt idx="0">
                  <c:v>0.522676101640399</c:v>
                </c:pt>
                <c:pt idx="1">
                  <c:v>0.539993104637132</c:v>
                </c:pt>
                <c:pt idx="2">
                  <c:v>0.533079390537289</c:v>
                </c:pt>
                <c:pt idx="3">
                  <c:v>0.539919305538574</c:v>
                </c:pt>
                <c:pt idx="4">
                  <c:v>0.538776257938447</c:v>
                </c:pt>
                <c:pt idx="5">
                  <c:v>0.476377952755906</c:v>
                </c:pt>
                <c:pt idx="6">
                  <c:v>0.55284147557328</c:v>
                </c:pt>
              </c:numCache>
            </c:numRef>
          </c:val>
        </c:ser>
        <c:ser>
          <c:idx val="1"/>
          <c:order val="1"/>
          <c:tx>
            <c:strRef>
              <c:f>Sheet1!$C$1</c:f>
              <c:strCache>
                <c:ptCount val="1"/>
                <c:pt idx="0">
                  <c:v>女</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Sheet1!$C$2:$C$8</c:f>
              <c:numCache>
                <c:formatCode>0%</c:formatCode>
                <c:ptCount val="7"/>
                <c:pt idx="0">
                  <c:v>0.477323898359601</c:v>
                </c:pt>
                <c:pt idx="1">
                  <c:v>0.460006895362868</c:v>
                </c:pt>
                <c:pt idx="2">
                  <c:v>0.466920609462711</c:v>
                </c:pt>
                <c:pt idx="3">
                  <c:v>0.460080694461426</c:v>
                </c:pt>
                <c:pt idx="4">
                  <c:v>0.461223742061553</c:v>
                </c:pt>
                <c:pt idx="5">
                  <c:v>0.523622047244094</c:v>
                </c:pt>
                <c:pt idx="6">
                  <c:v>0.44715852442672</c:v>
                </c:pt>
              </c:numCache>
            </c:numRef>
          </c:val>
        </c:ser>
        <c:dLbls>
          <c:showLegendKey val="0"/>
          <c:showVal val="1"/>
          <c:showCatName val="0"/>
          <c:showSerName val="0"/>
          <c:showPercent val="0"/>
          <c:showBubbleSize val="0"/>
        </c:dLbls>
        <c:gapWidth val="150"/>
        <c:overlap val="100"/>
        <c:axId val="870744976"/>
        <c:axId val="870741712"/>
      </c:barChart>
      <c:catAx>
        <c:axId val="870744976"/>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70741712"/>
        <c:crosses val="autoZero"/>
        <c:auto val="1"/>
        <c:lblAlgn val="ctr"/>
        <c:lblOffset val="100"/>
        <c:noMultiLvlLbl val="0"/>
      </c:catAx>
      <c:valAx>
        <c:axId val="870741712"/>
        <c:scaling>
          <c:orientation val="minMax"/>
        </c:scaling>
        <c:delete val="0"/>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占比</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7074497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国内来深圳一日游游客年龄分析（按日）</a:t>
            </a:r>
            <a:endParaRPr lang="en-US" altLang="zh-CN" dirty="0">
              <a:solidFill>
                <a:schemeClr val="bg1"/>
              </a:solidFill>
              <a:latin typeface="黑体" panose="02010609060101010101" pitchFamily="49" charset="-122"/>
              <a:ea typeface="黑体" panose="02010609060101010101" pitchFamily="49" charset="-122"/>
            </a:endParaRPr>
          </a:p>
        </c:rich>
      </c:tx>
      <c:layout>
        <c:manualLayout>
          <c:xMode val="edge"/>
          <c:yMode val="edge"/>
          <c:x val="0.244952019124063"/>
          <c:y val="0.0202366251045692"/>
        </c:manualLayout>
      </c:layout>
      <c:overlay val="0"/>
      <c:spPr>
        <a:noFill/>
        <a:ln>
          <a:noFill/>
        </a:ln>
        <a:effectLst/>
      </c:spPr>
    </c:title>
    <c:autoTitleDeleted val="0"/>
    <c:plotArea>
      <c:layout/>
      <c:barChart>
        <c:barDir val="col"/>
        <c:grouping val="percentStacked"/>
        <c:varyColors val="0"/>
        <c:ser>
          <c:idx val="0"/>
          <c:order val="0"/>
          <c:tx>
            <c:strRef>
              <c:f>Sheet1!$B$1</c:f>
              <c:strCache>
                <c:ptCount val="1"/>
                <c:pt idx="0">
                  <c:v>少年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Sheet1!$B$2:$B$8</c:f>
              <c:numCache>
                <c:formatCode>0%</c:formatCode>
                <c:ptCount val="7"/>
                <c:pt idx="0">
                  <c:v>0.10036457442188</c:v>
                </c:pt>
                <c:pt idx="1">
                  <c:v>0.0865155902270932</c:v>
                </c:pt>
                <c:pt idx="2">
                  <c:v>0.0859781046113016</c:v>
                </c:pt>
                <c:pt idx="3">
                  <c:v>0.0953669708731075</c:v>
                </c:pt>
                <c:pt idx="4">
                  <c:v>0.0891079469392723</c:v>
                </c:pt>
                <c:pt idx="5">
                  <c:v>0.0909757601323945</c:v>
                </c:pt>
                <c:pt idx="6">
                  <c:v>0.10621108626005</c:v>
                </c:pt>
              </c:numCache>
            </c:numRef>
          </c:val>
        </c:ser>
        <c:ser>
          <c:idx val="1"/>
          <c:order val="1"/>
          <c:tx>
            <c:strRef>
              <c:f>Sheet1!$C$1</c:f>
              <c:strCache>
                <c:ptCount val="1"/>
                <c:pt idx="0">
                  <c:v>青年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Sheet1!$C$2:$C$8</c:f>
              <c:numCache>
                <c:formatCode>0%</c:formatCode>
                <c:ptCount val="7"/>
                <c:pt idx="0">
                  <c:v>0.26921386172495</c:v>
                </c:pt>
                <c:pt idx="1">
                  <c:v>0.231816985331068</c:v>
                </c:pt>
                <c:pt idx="2">
                  <c:v>0.226058830034281</c:v>
                </c:pt>
                <c:pt idx="3">
                  <c:v>0.214427077869856</c:v>
                </c:pt>
                <c:pt idx="4">
                  <c:v>0.226414749908726</c:v>
                </c:pt>
                <c:pt idx="5">
                  <c:v>0.23404614336243</c:v>
                </c:pt>
                <c:pt idx="6">
                  <c:v>0.256078099498277</c:v>
                </c:pt>
              </c:numCache>
            </c:numRef>
          </c:val>
        </c:ser>
        <c:ser>
          <c:idx val="2"/>
          <c:order val="2"/>
          <c:tx>
            <c:strRef>
              <c:f>Sheet1!$D$1</c:f>
              <c:strCache>
                <c:ptCount val="1"/>
                <c:pt idx="0">
                  <c:v>壮盛年</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Sheet1!$D$2:$D$8</c:f>
              <c:numCache>
                <c:formatCode>0%</c:formatCode>
                <c:ptCount val="7"/>
                <c:pt idx="0">
                  <c:v>0.361357743587044</c:v>
                </c:pt>
                <c:pt idx="1">
                  <c:v>0.425552178803034</c:v>
                </c:pt>
                <c:pt idx="2">
                  <c:v>0.428757049651664</c:v>
                </c:pt>
                <c:pt idx="3">
                  <c:v>0.419469212210217</c:v>
                </c:pt>
                <c:pt idx="4">
                  <c:v>0.410362662772301</c:v>
                </c:pt>
                <c:pt idx="5">
                  <c:v>0.406418535224065</c:v>
                </c:pt>
                <c:pt idx="6">
                  <c:v>0.359384633984162</c:v>
                </c:pt>
              </c:numCache>
            </c:numRef>
          </c:val>
        </c:ser>
        <c:ser>
          <c:idx val="3"/>
          <c:order val="3"/>
          <c:tx>
            <c:strRef>
              <c:f>Sheet1!$E$1</c:f>
              <c:strCache>
                <c:ptCount val="1"/>
                <c:pt idx="0">
                  <c:v>中年</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Sheet1!$E$2:$E$8</c:f>
              <c:numCache>
                <c:formatCode>0%</c:formatCode>
                <c:ptCount val="7"/>
                <c:pt idx="0">
                  <c:v>0.162276418484055</c:v>
                </c:pt>
                <c:pt idx="1">
                  <c:v>0.162755749120582</c:v>
                </c:pt>
                <c:pt idx="2">
                  <c:v>0.167118212982417</c:v>
                </c:pt>
                <c:pt idx="3">
                  <c:v>0.170579390887793</c:v>
                </c:pt>
                <c:pt idx="4">
                  <c:v>0.17417548983814</c:v>
                </c:pt>
                <c:pt idx="5">
                  <c:v>0.170444884317098</c:v>
                </c:pt>
                <c:pt idx="6">
                  <c:v>0.165193737532491</c:v>
                </c:pt>
              </c:numCache>
            </c:numRef>
          </c:val>
        </c:ser>
        <c:ser>
          <c:idx val="4"/>
          <c:order val="4"/>
          <c:tx>
            <c:strRef>
              <c:f>Sheet1!$F$1</c:f>
              <c:strCache>
                <c:ptCount val="1"/>
                <c:pt idx="0">
                  <c:v>老年</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Sheet1!$F$2:$F$8</c:f>
              <c:numCache>
                <c:formatCode>0%</c:formatCode>
                <c:ptCount val="7"/>
                <c:pt idx="0">
                  <c:v>0.106787401782071</c:v>
                </c:pt>
                <c:pt idx="1">
                  <c:v>0.0933594965182225</c:v>
                </c:pt>
                <c:pt idx="2">
                  <c:v>0.0920878027203362</c:v>
                </c:pt>
                <c:pt idx="3">
                  <c:v>0.100157348159027</c:v>
                </c:pt>
                <c:pt idx="4">
                  <c:v>0.0999391505415602</c:v>
                </c:pt>
                <c:pt idx="5">
                  <c:v>0.0981146769640134</c:v>
                </c:pt>
                <c:pt idx="6">
                  <c:v>0.11313244272502</c:v>
                </c:pt>
              </c:numCache>
            </c:numRef>
          </c:val>
        </c:ser>
        <c:dLbls>
          <c:showLegendKey val="0"/>
          <c:showVal val="1"/>
          <c:showCatName val="0"/>
          <c:showSerName val="0"/>
          <c:showPercent val="0"/>
          <c:showBubbleSize val="0"/>
        </c:dLbls>
        <c:gapWidth val="150"/>
        <c:overlap val="100"/>
        <c:axId val="578698192"/>
        <c:axId val="578691120"/>
      </c:barChart>
      <c:catAx>
        <c:axId val="578698192"/>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578691120"/>
        <c:crosses val="autoZero"/>
        <c:auto val="1"/>
        <c:lblAlgn val="ctr"/>
        <c:lblOffset val="100"/>
        <c:noMultiLvlLbl val="0"/>
      </c:catAx>
      <c:valAx>
        <c:axId val="578691120"/>
        <c:scaling>
          <c:orientation val="minMax"/>
        </c:scaling>
        <c:delete val="0"/>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占比</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57869819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港澳一日游游客年龄分析（按日）</a:t>
            </a:r>
            <a:endParaRPr lang="en-US" altLang="zh-CN" dirty="0">
              <a:solidFill>
                <a:schemeClr val="bg1"/>
              </a:solidFill>
              <a:latin typeface="黑体" panose="02010609060101010101" pitchFamily="49" charset="-122"/>
              <a:ea typeface="黑体" panose="02010609060101010101" pitchFamily="49" charset="-122"/>
            </a:endParaRPr>
          </a:p>
        </c:rich>
      </c:tx>
      <c:layout>
        <c:manualLayout>
          <c:xMode val="edge"/>
          <c:yMode val="edge"/>
          <c:x val="0.244952019124063"/>
          <c:y val="0.0202366251045692"/>
        </c:manualLayout>
      </c:layout>
      <c:overlay val="0"/>
      <c:spPr>
        <a:noFill/>
        <a:ln>
          <a:noFill/>
        </a:ln>
        <a:effectLst/>
      </c:spPr>
    </c:title>
    <c:autoTitleDeleted val="0"/>
    <c:plotArea>
      <c:layout/>
      <c:barChart>
        <c:barDir val="col"/>
        <c:grouping val="percentStacked"/>
        <c:varyColors val="0"/>
        <c:ser>
          <c:idx val="0"/>
          <c:order val="0"/>
          <c:tx>
            <c:strRef>
              <c:f>Sheet1!$B$1</c:f>
              <c:strCache>
                <c:ptCount val="1"/>
                <c:pt idx="0">
                  <c:v>少年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Sheet1!$B$2:$B$8</c:f>
              <c:numCache>
                <c:formatCode>0%</c:formatCode>
                <c:ptCount val="7"/>
                <c:pt idx="0">
                  <c:v>0.110131875201029</c:v>
                </c:pt>
                <c:pt idx="1">
                  <c:v>0.0817445268057232</c:v>
                </c:pt>
                <c:pt idx="2">
                  <c:v>0.076102646351243</c:v>
                </c:pt>
                <c:pt idx="3">
                  <c:v>0.0723804866120553</c:v>
                </c:pt>
                <c:pt idx="4">
                  <c:v>0.0679775280898876</c:v>
                </c:pt>
                <c:pt idx="5">
                  <c:v>0.147816750178955</c:v>
                </c:pt>
                <c:pt idx="6">
                  <c:v>0.0623462944499834</c:v>
                </c:pt>
              </c:numCache>
            </c:numRef>
          </c:val>
        </c:ser>
        <c:ser>
          <c:idx val="1"/>
          <c:order val="1"/>
          <c:tx>
            <c:strRef>
              <c:f>Sheet1!$C$1</c:f>
              <c:strCache>
                <c:ptCount val="1"/>
                <c:pt idx="0">
                  <c:v>青年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Sheet1!$C$2:$C$8</c:f>
              <c:numCache>
                <c:formatCode>0%</c:formatCode>
                <c:ptCount val="7"/>
                <c:pt idx="0">
                  <c:v>0.198102283692506</c:v>
                </c:pt>
                <c:pt idx="1">
                  <c:v>0.197414238924323</c:v>
                </c:pt>
                <c:pt idx="2">
                  <c:v>0.164180700347501</c:v>
                </c:pt>
                <c:pt idx="3">
                  <c:v>0.180339894852671</c:v>
                </c:pt>
                <c:pt idx="4">
                  <c:v>0.166414264777723</c:v>
                </c:pt>
                <c:pt idx="5">
                  <c:v>0.333035075161059</c:v>
                </c:pt>
                <c:pt idx="6">
                  <c:v>0.155234297108674</c:v>
                </c:pt>
              </c:numCache>
            </c:numRef>
          </c:val>
        </c:ser>
        <c:ser>
          <c:idx val="2"/>
          <c:order val="2"/>
          <c:tx>
            <c:strRef>
              <c:f>Sheet1!$D$1</c:f>
              <c:strCache>
                <c:ptCount val="1"/>
                <c:pt idx="0">
                  <c:v>壮盛年</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Sheet1!$D$2:$D$8</c:f>
              <c:numCache>
                <c:formatCode>0%</c:formatCode>
                <c:ptCount val="7"/>
                <c:pt idx="0">
                  <c:v>0.375008041170794</c:v>
                </c:pt>
                <c:pt idx="1">
                  <c:v>0.432546112739183</c:v>
                </c:pt>
                <c:pt idx="2">
                  <c:v>0.480940924886394</c:v>
                </c:pt>
                <c:pt idx="3">
                  <c:v>0.478053551778946</c:v>
                </c:pt>
                <c:pt idx="4">
                  <c:v>0.505446995603322</c:v>
                </c:pt>
                <c:pt idx="5">
                  <c:v>0.146743020758769</c:v>
                </c:pt>
                <c:pt idx="6">
                  <c:v>0.529611166500499</c:v>
                </c:pt>
              </c:numCache>
            </c:numRef>
          </c:val>
        </c:ser>
        <c:ser>
          <c:idx val="3"/>
          <c:order val="3"/>
          <c:tx>
            <c:strRef>
              <c:f>Sheet1!$E$1</c:f>
              <c:strCache>
                <c:ptCount val="1"/>
                <c:pt idx="0">
                  <c:v>中年</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Sheet1!$E$2:$E$8</c:f>
              <c:numCache>
                <c:formatCode>0%</c:formatCode>
                <c:ptCount val="7"/>
                <c:pt idx="0">
                  <c:v>0.201801222257961</c:v>
                </c:pt>
                <c:pt idx="1">
                  <c:v>0.1912084123427</c:v>
                </c:pt>
                <c:pt idx="2">
                  <c:v>0.192515370221866</c:v>
                </c:pt>
                <c:pt idx="3">
                  <c:v>0.191832742389045</c:v>
                </c:pt>
                <c:pt idx="4">
                  <c:v>0.18009281875916</c:v>
                </c:pt>
                <c:pt idx="5">
                  <c:v>0.225662133142448</c:v>
                </c:pt>
                <c:pt idx="6">
                  <c:v>0.182652043868395</c:v>
                </c:pt>
              </c:numCache>
            </c:numRef>
          </c:val>
        </c:ser>
        <c:ser>
          <c:idx val="4"/>
          <c:order val="4"/>
          <c:tx>
            <c:strRef>
              <c:f>Sheet1!$F$1</c:f>
              <c:strCache>
                <c:ptCount val="1"/>
                <c:pt idx="0">
                  <c:v>老年</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Sheet1!$F$2:$F$8</c:f>
              <c:numCache>
                <c:formatCode>0%</c:formatCode>
                <c:ptCount val="7"/>
                <c:pt idx="0">
                  <c:v>0.11495657767771</c:v>
                </c:pt>
                <c:pt idx="1">
                  <c:v>0.097086709188071</c:v>
                </c:pt>
                <c:pt idx="2">
                  <c:v>0.0862603581929965</c:v>
                </c:pt>
                <c:pt idx="3">
                  <c:v>0.0773933243672821</c:v>
                </c:pt>
                <c:pt idx="4">
                  <c:v>0.0800683927699072</c:v>
                </c:pt>
                <c:pt idx="5">
                  <c:v>0.146743020758769</c:v>
                </c:pt>
                <c:pt idx="6">
                  <c:v>0.0701561980724493</c:v>
                </c:pt>
              </c:numCache>
            </c:numRef>
          </c:val>
        </c:ser>
        <c:dLbls>
          <c:showLegendKey val="0"/>
          <c:showVal val="1"/>
          <c:showCatName val="0"/>
          <c:showSerName val="0"/>
          <c:showPercent val="0"/>
          <c:showBubbleSize val="0"/>
        </c:dLbls>
        <c:gapWidth val="150"/>
        <c:overlap val="100"/>
        <c:axId val="870733008"/>
        <c:axId val="870740080"/>
      </c:barChart>
      <c:catAx>
        <c:axId val="870733008"/>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70740080"/>
        <c:crosses val="autoZero"/>
        <c:auto val="1"/>
        <c:lblAlgn val="ctr"/>
        <c:lblOffset val="100"/>
        <c:noMultiLvlLbl val="0"/>
      </c:catAx>
      <c:valAx>
        <c:axId val="870740080"/>
        <c:scaling>
          <c:orientation val="minMax"/>
        </c:scaling>
        <c:delete val="0"/>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占比</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70733008"/>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00" b="1" i="0" u="none" strike="noStrike" kern="1200" cap="all" baseline="0">
                <a:solidFill>
                  <a:schemeClr val="bg1"/>
                </a:solidFill>
                <a:latin typeface="黑体" panose="02010609060101010101" pitchFamily="49" charset="-122"/>
                <a:ea typeface="黑体" panose="02010609060101010101" pitchFamily="49" charset="-122"/>
                <a:cs typeface="+mn-cs"/>
              </a:defRPr>
            </a:pPr>
            <a:r>
              <a:rPr lang="zh-CN" altLang="en-US" sz="1800" dirty="0">
                <a:solidFill>
                  <a:schemeClr val="bg1"/>
                </a:solidFill>
                <a:latin typeface="黑体" panose="02010609060101010101" pitchFamily="49" charset="-122"/>
                <a:ea typeface="黑体" panose="02010609060101010101" pitchFamily="49" charset="-122"/>
              </a:rPr>
              <a:t>游客年龄分布</a:t>
            </a:r>
            <a:endParaRPr lang="zh-CN" altLang="en-US" sz="1800" dirty="0">
              <a:solidFill>
                <a:schemeClr val="bg1"/>
              </a:solidFill>
              <a:latin typeface="黑体" panose="02010609060101010101" pitchFamily="49" charset="-122"/>
              <a:ea typeface="黑体" panose="02010609060101010101" pitchFamily="49" charset="-122"/>
            </a:endParaRPr>
          </a:p>
        </c:rich>
      </c:tx>
      <c:layout>
        <c:manualLayout>
          <c:xMode val="edge"/>
          <c:yMode val="edge"/>
          <c:x val="0.318644651365323"/>
          <c:y val="0.00191172927308704"/>
        </c:manualLayout>
      </c:layout>
      <c:overlay val="0"/>
      <c:spPr>
        <a:noFill/>
        <a:ln>
          <a:noFill/>
        </a:ln>
        <a:effectLst/>
      </c:spPr>
    </c:title>
    <c:autoTitleDeleted val="0"/>
    <c:plotArea>
      <c:layout/>
      <c:pieChart>
        <c:varyColors val="1"/>
        <c:ser>
          <c:idx val="0"/>
          <c:order val="0"/>
          <c:tx>
            <c:strRef>
              <c:f>Sheet1!$B$1</c:f>
              <c:strCache>
                <c:ptCount val="1"/>
                <c:pt idx="0">
                  <c:v>年龄</c:v>
                </c:pt>
              </c:strCache>
            </c:strRef>
          </c:tx>
          <c:spPr/>
          <c:explosion val="0"/>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Pt>
            <c:idx val="4"/>
            <c:bubble3D val="0"/>
            <c:spPr>
              <a:solidFill>
                <a:schemeClr val="accent5"/>
              </a:solidFill>
              <a:ln>
                <a:noFill/>
              </a:ln>
              <a:effectLst>
                <a:outerShdw blurRad="63500" sx="102000" sy="102000" algn="ctr" rotWithShape="0">
                  <a:prstClr val="black">
                    <a:alpha val="20000"/>
                  </a:prstClr>
                </a:outerShdw>
              </a:effectLst>
            </c:spPr>
          </c:dPt>
          <c:dLbls>
            <c:dLbl>
              <c:idx val="0"/>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1"/>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2"/>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manualLayout>
                  <c:x val="-0.192912369176553"/>
                  <c:y val="-0.00393819331195546"/>
                </c:manualLayout>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3"/>
                      </a:solidFill>
                      <a:latin typeface="黑体" panose="02010609060101010101" pitchFamily="49" charset="-122"/>
                      <a:ea typeface="黑体" panose="02010609060101010101" pitchFamily="49" charset="-122"/>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3"/>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4"/>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5"/>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1"/>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少年</c:v>
                </c:pt>
                <c:pt idx="1">
                  <c:v>青年</c:v>
                </c:pt>
                <c:pt idx="2">
                  <c:v>壮盛年</c:v>
                </c:pt>
                <c:pt idx="3">
                  <c:v>中年</c:v>
                </c:pt>
                <c:pt idx="4">
                  <c:v>老年</c:v>
                </c:pt>
              </c:strCache>
            </c:strRef>
          </c:cat>
          <c:val>
            <c:numRef>
              <c:f>Sheet1!$B$2:$B$6</c:f>
              <c:numCache>
                <c:formatCode>0%</c:formatCode>
                <c:ptCount val="5"/>
                <c:pt idx="0">
                  <c:v>0.0846145356548632</c:v>
                </c:pt>
                <c:pt idx="1">
                  <c:v>0.192440692014761</c:v>
                </c:pt>
                <c:pt idx="2">
                  <c:v>0.4370721928497</c:v>
                </c:pt>
                <c:pt idx="3">
                  <c:v>0.193343951627429</c:v>
                </c:pt>
                <c:pt idx="4">
                  <c:v>0.0925286278532468</c:v>
                </c:pt>
              </c:numCache>
            </c:numRef>
          </c:val>
        </c:ser>
        <c:dLbls>
          <c:showLegendKey val="0"/>
          <c:showVal val="0"/>
          <c:showCatName val="0"/>
          <c:showSerName val="0"/>
          <c:showPercent val="1"/>
          <c:showBubbleSize val="0"/>
          <c:showLeaderLines val="1"/>
        </c:dLbls>
        <c:firstSliceAng val="0"/>
      </c:pieChart>
      <c:spPr>
        <a:noFill/>
        <a:ln>
          <a:noFill/>
        </a:ln>
        <a:effectLst/>
      </c:spPr>
    </c:plotArea>
    <c:plotVisOnly val="1"/>
    <c:dispBlanksAs val="zero"/>
    <c:showDLblsOverMax val="0"/>
  </c:chart>
  <c:spPr>
    <a:noFill/>
    <a:ln>
      <a:noFill/>
    </a:ln>
    <a:effectLst/>
  </c:spPr>
  <c:txPr>
    <a:bodyPr/>
    <a:lstStyle/>
    <a:p>
      <a:pPr>
        <a:defRPr lang="zh-CN"/>
      </a:pPr>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深圳游客港澳过夜游数量及走势图</a:t>
            </a:r>
            <a:endParaRPr lang="en-US" altLang="zh-CN"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数量</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1日</c:v>
                </c:pt>
                <c:pt idx="1">
                  <c:v>2日</c:v>
                </c:pt>
                <c:pt idx="2">
                  <c:v>3日</c:v>
                </c:pt>
                <c:pt idx="3">
                  <c:v>4日</c:v>
                </c:pt>
                <c:pt idx="4">
                  <c:v>5日</c:v>
                </c:pt>
                <c:pt idx="5">
                  <c:v>6日</c:v>
                </c:pt>
              </c:strCache>
            </c:strRef>
          </c:cat>
          <c:val>
            <c:numRef>
              <c:f>Sheet1!$B$2:$B$7</c:f>
              <c:numCache>
                <c:formatCode>0.0</c:formatCode>
                <c:ptCount val="6"/>
                <c:pt idx="0">
                  <c:v>0.723888313926836</c:v>
                </c:pt>
                <c:pt idx="1">
                  <c:v>0.6241</c:v>
                </c:pt>
                <c:pt idx="2">
                  <c:v>0.6742</c:v>
                </c:pt>
                <c:pt idx="3">
                  <c:v>0.667</c:v>
                </c:pt>
                <c:pt idx="4">
                  <c:v>0.666</c:v>
                </c:pt>
                <c:pt idx="5">
                  <c:v>0.4605</c:v>
                </c:pt>
              </c:numCache>
            </c:numRef>
          </c:val>
        </c:ser>
        <c:dLbls>
          <c:showLegendKey val="0"/>
          <c:showVal val="0"/>
          <c:showCatName val="0"/>
          <c:showSerName val="0"/>
          <c:showPercent val="0"/>
          <c:showBubbleSize val="0"/>
        </c:dLbls>
        <c:gapWidth val="150"/>
        <c:axId val="870740624"/>
        <c:axId val="870741168"/>
      </c:barChart>
      <c:catAx>
        <c:axId val="870740624"/>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70741168"/>
        <c:crosses val="autoZero"/>
        <c:auto val="1"/>
        <c:lblAlgn val="ctr"/>
        <c:lblOffset val="100"/>
        <c:noMultiLvlLbl val="0"/>
      </c:catAx>
      <c:valAx>
        <c:axId val="870741168"/>
        <c:scaling>
          <c:orientation val="minMax"/>
        </c:scaling>
        <c:delete val="1"/>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数量（万人次）</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0"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870740624"/>
        <c:crosses val="autoZero"/>
        <c:crossBetween val="between"/>
      </c:valAx>
      <c:spPr>
        <a:noFill/>
        <a:ln>
          <a:noFill/>
        </a:ln>
        <a:effectLst/>
      </c:spPr>
    </c:plotArea>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港澳过夜游游客性别分析（按日）</a:t>
            </a:r>
            <a:endParaRPr lang="en-US" altLang="zh-CN"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barChart>
        <c:barDir val="col"/>
        <c:grouping val="percentStacked"/>
        <c:varyColors val="0"/>
        <c:ser>
          <c:idx val="0"/>
          <c:order val="0"/>
          <c:tx>
            <c:strRef>
              <c:f>Sheet1!$B$1</c:f>
              <c:strCache>
                <c:ptCount val="1"/>
                <c:pt idx="0">
                  <c:v>男</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1日</c:v>
                </c:pt>
                <c:pt idx="1">
                  <c:v>2日</c:v>
                </c:pt>
                <c:pt idx="2">
                  <c:v>3日</c:v>
                </c:pt>
                <c:pt idx="3">
                  <c:v>4日</c:v>
                </c:pt>
                <c:pt idx="4">
                  <c:v>5日</c:v>
                </c:pt>
                <c:pt idx="5">
                  <c:v>6日</c:v>
                </c:pt>
              </c:strCache>
            </c:strRef>
          </c:cat>
          <c:val>
            <c:numRef>
              <c:f>Sheet1!$B$2:$B$7</c:f>
              <c:numCache>
                <c:formatCode>0%</c:formatCode>
                <c:ptCount val="6"/>
                <c:pt idx="0">
                  <c:v>0.507716400108243</c:v>
                </c:pt>
                <c:pt idx="1">
                  <c:v>0.531805800352508</c:v>
                </c:pt>
                <c:pt idx="2">
                  <c:v>0.51779887273806</c:v>
                </c:pt>
                <c:pt idx="3">
                  <c:v>0.514092953523238</c:v>
                </c:pt>
                <c:pt idx="4">
                  <c:v>0.546321321321321</c:v>
                </c:pt>
                <c:pt idx="5">
                  <c:v>0.606731813246471</c:v>
                </c:pt>
              </c:numCache>
            </c:numRef>
          </c:val>
        </c:ser>
        <c:ser>
          <c:idx val="1"/>
          <c:order val="1"/>
          <c:tx>
            <c:strRef>
              <c:f>Sheet1!$C$1</c:f>
              <c:strCache>
                <c:ptCount val="1"/>
                <c:pt idx="0">
                  <c:v>女</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1日</c:v>
                </c:pt>
                <c:pt idx="1">
                  <c:v>2日</c:v>
                </c:pt>
                <c:pt idx="2">
                  <c:v>3日</c:v>
                </c:pt>
                <c:pt idx="3">
                  <c:v>4日</c:v>
                </c:pt>
                <c:pt idx="4">
                  <c:v>5日</c:v>
                </c:pt>
                <c:pt idx="5">
                  <c:v>6日</c:v>
                </c:pt>
              </c:strCache>
            </c:strRef>
          </c:cat>
          <c:val>
            <c:numRef>
              <c:f>Sheet1!$C$2:$C$7</c:f>
              <c:numCache>
                <c:formatCode>0%</c:formatCode>
                <c:ptCount val="6"/>
                <c:pt idx="0">
                  <c:v>0.492283599891757</c:v>
                </c:pt>
                <c:pt idx="1">
                  <c:v>0.468194199647492</c:v>
                </c:pt>
                <c:pt idx="2">
                  <c:v>0.48220112726194</c:v>
                </c:pt>
                <c:pt idx="3">
                  <c:v>0.485907046476762</c:v>
                </c:pt>
                <c:pt idx="4">
                  <c:v>0.453678678678679</c:v>
                </c:pt>
                <c:pt idx="5">
                  <c:v>0.393268186753529</c:v>
                </c:pt>
              </c:numCache>
            </c:numRef>
          </c:val>
        </c:ser>
        <c:dLbls>
          <c:showLegendKey val="0"/>
          <c:showVal val="1"/>
          <c:showCatName val="0"/>
          <c:showSerName val="0"/>
          <c:showPercent val="0"/>
          <c:showBubbleSize val="0"/>
        </c:dLbls>
        <c:gapWidth val="150"/>
        <c:overlap val="100"/>
        <c:axId val="870734096"/>
        <c:axId val="874051840"/>
      </c:barChart>
      <c:catAx>
        <c:axId val="870734096"/>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74051840"/>
        <c:crosses val="autoZero"/>
        <c:auto val="1"/>
        <c:lblAlgn val="ctr"/>
        <c:lblOffset val="100"/>
        <c:noMultiLvlLbl val="0"/>
      </c:catAx>
      <c:valAx>
        <c:axId val="874051840"/>
        <c:scaling>
          <c:orientation val="minMax"/>
        </c:scaling>
        <c:delete val="0"/>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占比</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7073409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港澳过夜游游客年龄分析（按日）</a:t>
            </a:r>
            <a:endParaRPr lang="en-US" altLang="zh-CN" dirty="0">
              <a:solidFill>
                <a:schemeClr val="bg1"/>
              </a:solidFill>
              <a:latin typeface="黑体" panose="02010609060101010101" pitchFamily="49" charset="-122"/>
              <a:ea typeface="黑体" panose="02010609060101010101" pitchFamily="49" charset="-122"/>
            </a:endParaRPr>
          </a:p>
        </c:rich>
      </c:tx>
      <c:layout>
        <c:manualLayout>
          <c:xMode val="edge"/>
          <c:yMode val="edge"/>
          <c:x val="0.244952019124063"/>
          <c:y val="0.0202366251045692"/>
        </c:manualLayout>
      </c:layout>
      <c:overlay val="0"/>
      <c:spPr>
        <a:noFill/>
        <a:ln>
          <a:noFill/>
        </a:ln>
        <a:effectLst/>
      </c:spPr>
    </c:title>
    <c:autoTitleDeleted val="0"/>
    <c:plotArea>
      <c:layout/>
      <c:barChart>
        <c:barDir val="col"/>
        <c:grouping val="percentStacked"/>
        <c:varyColors val="0"/>
        <c:ser>
          <c:idx val="0"/>
          <c:order val="0"/>
          <c:tx>
            <c:strRef>
              <c:f>Sheet1!$B$1</c:f>
              <c:strCache>
                <c:ptCount val="1"/>
                <c:pt idx="0">
                  <c:v>少年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1日</c:v>
                </c:pt>
                <c:pt idx="1">
                  <c:v>2日</c:v>
                </c:pt>
                <c:pt idx="2">
                  <c:v>3日</c:v>
                </c:pt>
                <c:pt idx="3">
                  <c:v>4日</c:v>
                </c:pt>
                <c:pt idx="4">
                  <c:v>5日</c:v>
                </c:pt>
                <c:pt idx="5">
                  <c:v>6日</c:v>
                </c:pt>
              </c:strCache>
            </c:strRef>
          </c:cat>
          <c:val>
            <c:numRef>
              <c:f>Sheet1!$B$2:$B$7</c:f>
              <c:numCache>
                <c:formatCode>0%</c:formatCode>
                <c:ptCount val="6"/>
                <c:pt idx="0">
                  <c:v>0.0929345902854853</c:v>
                </c:pt>
                <c:pt idx="1">
                  <c:v>0.0814613042781605</c:v>
                </c:pt>
                <c:pt idx="2">
                  <c:v>0.0746959359240581</c:v>
                </c:pt>
                <c:pt idx="3">
                  <c:v>0.0719640179910045</c:v>
                </c:pt>
                <c:pt idx="4">
                  <c:v>0.0704804804804805</c:v>
                </c:pt>
                <c:pt idx="5">
                  <c:v>0</c:v>
                </c:pt>
              </c:numCache>
            </c:numRef>
          </c:val>
        </c:ser>
        <c:ser>
          <c:idx val="1"/>
          <c:order val="1"/>
          <c:tx>
            <c:strRef>
              <c:f>Sheet1!$C$1</c:f>
              <c:strCache>
                <c:ptCount val="1"/>
                <c:pt idx="0">
                  <c:v>青年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1日</c:v>
                </c:pt>
                <c:pt idx="1">
                  <c:v>2日</c:v>
                </c:pt>
                <c:pt idx="2">
                  <c:v>3日</c:v>
                </c:pt>
                <c:pt idx="3">
                  <c:v>4日</c:v>
                </c:pt>
                <c:pt idx="4">
                  <c:v>5日</c:v>
                </c:pt>
                <c:pt idx="5">
                  <c:v>6日</c:v>
                </c:pt>
              </c:strCache>
            </c:strRef>
          </c:cat>
          <c:val>
            <c:numRef>
              <c:f>Sheet1!$C$2:$C$7</c:f>
              <c:numCache>
                <c:formatCode>0%</c:formatCode>
                <c:ptCount val="6"/>
                <c:pt idx="0">
                  <c:v>0.186733590343473</c:v>
                </c:pt>
                <c:pt idx="1">
                  <c:v>0.188976125620894</c:v>
                </c:pt>
                <c:pt idx="2">
                  <c:v>0.175111242954613</c:v>
                </c:pt>
                <c:pt idx="3">
                  <c:v>0.169865067466267</c:v>
                </c:pt>
                <c:pt idx="4">
                  <c:v>0.177387387387387</c:v>
                </c:pt>
                <c:pt idx="5">
                  <c:v>0</c:v>
                </c:pt>
              </c:numCache>
            </c:numRef>
          </c:val>
        </c:ser>
        <c:ser>
          <c:idx val="2"/>
          <c:order val="2"/>
          <c:tx>
            <c:strRef>
              <c:f>Sheet1!$D$1</c:f>
              <c:strCache>
                <c:ptCount val="1"/>
                <c:pt idx="0">
                  <c:v>壮盛年</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1日</c:v>
                </c:pt>
                <c:pt idx="1">
                  <c:v>2日</c:v>
                </c:pt>
                <c:pt idx="2">
                  <c:v>3日</c:v>
                </c:pt>
                <c:pt idx="3">
                  <c:v>4日</c:v>
                </c:pt>
                <c:pt idx="4">
                  <c:v>5日</c:v>
                </c:pt>
                <c:pt idx="5">
                  <c:v>6日</c:v>
                </c:pt>
              </c:strCache>
            </c:strRef>
          </c:cat>
          <c:val>
            <c:numRef>
              <c:f>Sheet1!$D$2:$D$7</c:f>
              <c:numCache>
                <c:formatCode>0%</c:formatCode>
                <c:ptCount val="6"/>
                <c:pt idx="0">
                  <c:v>0.41311200021505</c:v>
                </c:pt>
                <c:pt idx="1">
                  <c:v>0.443102066976446</c:v>
                </c:pt>
                <c:pt idx="2">
                  <c:v>0.45944823494512</c:v>
                </c:pt>
                <c:pt idx="3">
                  <c:v>0.473313343328336</c:v>
                </c:pt>
                <c:pt idx="4">
                  <c:v>0.497957957957958</c:v>
                </c:pt>
                <c:pt idx="5">
                  <c:v>0.849294245385451</c:v>
                </c:pt>
              </c:numCache>
            </c:numRef>
          </c:val>
        </c:ser>
        <c:ser>
          <c:idx val="3"/>
          <c:order val="3"/>
          <c:tx>
            <c:strRef>
              <c:f>Sheet1!$E$1</c:f>
              <c:strCache>
                <c:ptCount val="1"/>
                <c:pt idx="0">
                  <c:v>中年</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1日</c:v>
                </c:pt>
                <c:pt idx="1">
                  <c:v>2日</c:v>
                </c:pt>
                <c:pt idx="2">
                  <c:v>3日</c:v>
                </c:pt>
                <c:pt idx="3">
                  <c:v>4日</c:v>
                </c:pt>
                <c:pt idx="4">
                  <c:v>5日</c:v>
                </c:pt>
                <c:pt idx="5">
                  <c:v>6日</c:v>
                </c:pt>
              </c:strCache>
            </c:strRef>
          </c:cat>
          <c:val>
            <c:numRef>
              <c:f>Sheet1!$E$2:$E$7</c:f>
              <c:numCache>
                <c:formatCode>0%</c:formatCode>
                <c:ptCount val="6"/>
                <c:pt idx="0">
                  <c:v>0.208104646257876</c:v>
                </c:pt>
                <c:pt idx="1">
                  <c:v>0.19170004806922</c:v>
                </c:pt>
                <c:pt idx="2">
                  <c:v>0.200326312666864</c:v>
                </c:pt>
                <c:pt idx="3">
                  <c:v>0.201499250374813</c:v>
                </c:pt>
                <c:pt idx="4">
                  <c:v>0.176486486486486</c:v>
                </c:pt>
                <c:pt idx="5">
                  <c:v>0.122692725298588</c:v>
                </c:pt>
              </c:numCache>
            </c:numRef>
          </c:val>
        </c:ser>
        <c:ser>
          <c:idx val="4"/>
          <c:order val="4"/>
          <c:tx>
            <c:strRef>
              <c:f>Sheet1!$F$1</c:f>
              <c:strCache>
                <c:ptCount val="1"/>
                <c:pt idx="0">
                  <c:v>老年</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1日</c:v>
                </c:pt>
                <c:pt idx="1">
                  <c:v>2日</c:v>
                </c:pt>
                <c:pt idx="2">
                  <c:v>3日</c:v>
                </c:pt>
                <c:pt idx="3">
                  <c:v>4日</c:v>
                </c:pt>
                <c:pt idx="4">
                  <c:v>5日</c:v>
                </c:pt>
                <c:pt idx="5">
                  <c:v>6日</c:v>
                </c:pt>
              </c:strCache>
            </c:strRef>
          </c:cat>
          <c:val>
            <c:numRef>
              <c:f>Sheet1!$F$2:$F$7</c:f>
              <c:numCache>
                <c:formatCode>0%</c:formatCode>
                <c:ptCount val="6"/>
                <c:pt idx="0">
                  <c:v>0.0991151728981157</c:v>
                </c:pt>
                <c:pt idx="1">
                  <c:v>0.0947604550552796</c:v>
                </c:pt>
                <c:pt idx="2">
                  <c:v>0.0904182735093444</c:v>
                </c:pt>
                <c:pt idx="3">
                  <c:v>0.0833583208395802</c:v>
                </c:pt>
                <c:pt idx="4">
                  <c:v>0.0776876876876877</c:v>
                </c:pt>
                <c:pt idx="5">
                  <c:v>0.0280130293159609</c:v>
                </c:pt>
              </c:numCache>
            </c:numRef>
          </c:val>
        </c:ser>
        <c:dLbls>
          <c:showLegendKey val="0"/>
          <c:showVal val="1"/>
          <c:showCatName val="0"/>
          <c:showSerName val="0"/>
          <c:showPercent val="0"/>
          <c:showBubbleSize val="0"/>
        </c:dLbls>
        <c:gapWidth val="150"/>
        <c:overlap val="100"/>
        <c:axId val="874056736"/>
        <c:axId val="874045856"/>
      </c:barChart>
      <c:catAx>
        <c:axId val="874056736"/>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74045856"/>
        <c:crosses val="autoZero"/>
        <c:auto val="1"/>
        <c:lblAlgn val="ctr"/>
        <c:lblOffset val="100"/>
        <c:noMultiLvlLbl val="0"/>
      </c:catAx>
      <c:valAx>
        <c:axId val="874045856"/>
        <c:scaling>
          <c:orientation val="minMax"/>
        </c:scaling>
        <c:delete val="0"/>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占比</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7405673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00" b="1" i="0" u="none" strike="noStrike" kern="1200" cap="all" baseline="0">
                <a:solidFill>
                  <a:schemeClr val="bg1"/>
                </a:solidFill>
                <a:latin typeface="黑体" panose="02010609060101010101" pitchFamily="49" charset="-122"/>
                <a:ea typeface="黑体" panose="02010609060101010101" pitchFamily="49" charset="-122"/>
                <a:cs typeface="+mn-cs"/>
              </a:defRPr>
            </a:pPr>
            <a:r>
              <a:rPr lang="zh-CN" altLang="en-US" sz="1800" dirty="0">
                <a:solidFill>
                  <a:schemeClr val="bg1"/>
                </a:solidFill>
                <a:latin typeface="黑体" panose="02010609060101010101" pitchFamily="49" charset="-122"/>
                <a:ea typeface="黑体" panose="02010609060101010101" pitchFamily="49" charset="-122"/>
              </a:rPr>
              <a:t>游客年龄分布</a:t>
            </a:r>
            <a:endParaRPr lang="zh-CN" altLang="en-US" sz="1800" dirty="0">
              <a:solidFill>
                <a:schemeClr val="bg1"/>
              </a:solidFill>
              <a:latin typeface="黑体" panose="02010609060101010101" pitchFamily="49" charset="-122"/>
              <a:ea typeface="黑体" panose="02010609060101010101" pitchFamily="49" charset="-122"/>
            </a:endParaRPr>
          </a:p>
        </c:rich>
      </c:tx>
      <c:layout>
        <c:manualLayout>
          <c:xMode val="edge"/>
          <c:yMode val="edge"/>
          <c:x val="0.318644651365323"/>
          <c:y val="0.00191172927308704"/>
        </c:manualLayout>
      </c:layout>
      <c:overlay val="0"/>
      <c:spPr>
        <a:noFill/>
        <a:ln>
          <a:noFill/>
        </a:ln>
        <a:effectLst/>
      </c:spPr>
    </c:title>
    <c:autoTitleDeleted val="0"/>
    <c:plotArea>
      <c:layout/>
      <c:pieChart>
        <c:varyColors val="1"/>
        <c:ser>
          <c:idx val="0"/>
          <c:order val="0"/>
          <c:tx>
            <c:strRef>
              <c:f>Sheet1!$B$1</c:f>
              <c:strCache>
                <c:ptCount val="1"/>
                <c:pt idx="0">
                  <c:v>年龄</c:v>
                </c:pt>
              </c:strCache>
            </c:strRef>
          </c:tx>
          <c:spPr/>
          <c:explosion val="0"/>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Pt>
            <c:idx val="4"/>
            <c:bubble3D val="0"/>
            <c:spPr>
              <a:solidFill>
                <a:schemeClr val="accent5"/>
              </a:solidFill>
              <a:ln>
                <a:noFill/>
              </a:ln>
              <a:effectLst>
                <a:outerShdw blurRad="63500" sx="102000" sy="102000" algn="ctr" rotWithShape="0">
                  <a:prstClr val="black">
                    <a:alpha val="20000"/>
                  </a:prstClr>
                </a:outerShdw>
              </a:effectLst>
            </c:spPr>
          </c:dPt>
          <c:dLbls>
            <c:dLbl>
              <c:idx val="0"/>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1"/>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2"/>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manualLayout>
                  <c:x val="0.113297740627499"/>
                  <c:y val="0"/>
                </c:manualLayout>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3"/>
                      </a:solidFill>
                      <a:latin typeface="黑体" panose="02010609060101010101" pitchFamily="49" charset="-122"/>
                      <a:ea typeface="黑体" panose="02010609060101010101" pitchFamily="49" charset="-122"/>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3"/>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4"/>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5"/>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1"/>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少年</c:v>
                </c:pt>
                <c:pt idx="1">
                  <c:v>青年</c:v>
                </c:pt>
                <c:pt idx="2">
                  <c:v>壮盛年</c:v>
                </c:pt>
                <c:pt idx="3">
                  <c:v>中年</c:v>
                </c:pt>
                <c:pt idx="4">
                  <c:v>老年</c:v>
                </c:pt>
              </c:strCache>
            </c:strRef>
          </c:cat>
          <c:val>
            <c:numRef>
              <c:f>Sheet1!$B$2:$B$6</c:f>
              <c:numCache>
                <c:formatCode>0%</c:formatCode>
                <c:ptCount val="5"/>
                <c:pt idx="0">
                  <c:v>0.069034533797168</c:v>
                </c:pt>
                <c:pt idx="1">
                  <c:v>0.157930683611595</c:v>
                </c:pt>
                <c:pt idx="2">
                  <c:v>0.504178221862883</c:v>
                </c:pt>
                <c:pt idx="3">
                  <c:v>0.187065730420045</c:v>
                </c:pt>
                <c:pt idx="4">
                  <c:v>0.081790830308308</c:v>
                </c:pt>
              </c:numCache>
            </c:numRef>
          </c:val>
        </c:ser>
        <c:dLbls>
          <c:showLegendKey val="0"/>
          <c:showVal val="0"/>
          <c:showCatName val="0"/>
          <c:showSerName val="0"/>
          <c:showPercent val="1"/>
          <c:showBubbleSize val="0"/>
          <c:showLeaderLines val="1"/>
        </c:dLbls>
        <c:firstSliceAng val="0"/>
      </c:pieChart>
      <c:spPr>
        <a:noFill/>
        <a:ln>
          <a:noFill/>
        </a:ln>
        <a:effectLst/>
      </c:spPr>
    </c:plotArea>
    <c:plotVisOnly val="1"/>
    <c:dispBlanksAs val="zero"/>
    <c:showDLblsOverMax val="0"/>
  </c:chart>
  <c:spPr>
    <a:noFill/>
    <a:ln>
      <a:noFill/>
    </a:ln>
    <a:effectLst/>
  </c:spPr>
  <c:txPr>
    <a:bodyPr/>
    <a:lstStyle/>
    <a:p>
      <a:pPr>
        <a:defRPr lang="zh-CN"/>
      </a:pPr>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港澳过夜游游客停留天数比例分析</a:t>
            </a:r>
            <a:endParaRPr lang="zh-CN" altLang="en-US" dirty="0">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停留天数比例</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sp3d>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Sheet1!$A$2:$A$7</c:f>
              <c:strCache>
                <c:ptCount val="6"/>
                <c:pt idx="0">
                  <c:v>2天</c:v>
                </c:pt>
                <c:pt idx="1">
                  <c:v>3天</c:v>
                </c:pt>
                <c:pt idx="2">
                  <c:v>4天</c:v>
                </c:pt>
                <c:pt idx="3">
                  <c:v>5天</c:v>
                </c:pt>
                <c:pt idx="4">
                  <c:v>6天</c:v>
                </c:pt>
                <c:pt idx="5">
                  <c:v>7天</c:v>
                </c:pt>
              </c:strCache>
            </c:strRef>
          </c:cat>
          <c:val>
            <c:numRef>
              <c:f>Sheet1!$B$2:$B$7</c:f>
              <c:numCache>
                <c:formatCode>0.0%</c:formatCode>
                <c:ptCount val="6"/>
                <c:pt idx="0">
                  <c:v>0.871707881980191</c:v>
                </c:pt>
                <c:pt idx="1">
                  <c:v>0.0697599460658827</c:v>
                </c:pt>
                <c:pt idx="2">
                  <c:v>0.0236398303807657</c:v>
                </c:pt>
                <c:pt idx="3">
                  <c:v>0.0181397311086263</c:v>
                </c:pt>
                <c:pt idx="4">
                  <c:v>0.0118744263356948</c:v>
                </c:pt>
                <c:pt idx="5">
                  <c:v>0.00487818412883981</c:v>
                </c:pt>
              </c:numCache>
            </c:numRef>
          </c:val>
        </c:ser>
        <c:dLbls>
          <c:showLegendKey val="0"/>
          <c:showVal val="0"/>
          <c:showCatName val="0"/>
          <c:showSerName val="0"/>
          <c:showPercent val="0"/>
          <c:showBubbleSize val="0"/>
        </c:dLbls>
        <c:gapWidth val="100"/>
        <c:axId val="874043136"/>
        <c:axId val="874044768"/>
      </c:barChart>
      <c:catAx>
        <c:axId val="874043136"/>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74044768"/>
        <c:crosses val="autoZero"/>
        <c:auto val="1"/>
        <c:lblAlgn val="ctr"/>
        <c:lblOffset val="100"/>
        <c:noMultiLvlLbl val="0"/>
      </c:catAx>
      <c:valAx>
        <c:axId val="874044768"/>
        <c:scaling>
          <c:orientation val="minMax"/>
        </c:scaling>
        <c:delete val="1"/>
        <c:axPos val="l"/>
        <c:numFmt formatCode="0.0%"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bg1"/>
                </a:solidFill>
                <a:latin typeface="+mn-lt"/>
                <a:ea typeface="+mn-ea"/>
                <a:cs typeface="+mn-cs"/>
              </a:defRPr>
            </a:pPr>
          </a:p>
        </c:txPr>
        <c:crossAx val="874043136"/>
        <c:crosses val="autoZero"/>
        <c:crossBetween val="between"/>
      </c:valAx>
      <c:spPr>
        <a:noFill/>
        <a:ln w="28575">
          <a:noFill/>
        </a:ln>
        <a:effectLst/>
      </c:spPr>
    </c:plotArea>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深圳游客出国游数量及走势图</a:t>
            </a:r>
            <a:endParaRPr lang="en-US" altLang="zh-CN"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数量</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Sheet1!$B$2:$B$8</c:f>
              <c:numCache>
                <c:formatCode>0.0</c:formatCode>
                <c:ptCount val="7"/>
                <c:pt idx="0">
                  <c:v>0.991308698777856</c:v>
                </c:pt>
                <c:pt idx="1">
                  <c:v>0.7207</c:v>
                </c:pt>
                <c:pt idx="2">
                  <c:v>0.6881</c:v>
                </c:pt>
                <c:pt idx="3">
                  <c:v>0.6465</c:v>
                </c:pt>
                <c:pt idx="4">
                  <c:v>0.5354</c:v>
                </c:pt>
                <c:pt idx="5">
                  <c:v>0.3561</c:v>
                </c:pt>
                <c:pt idx="6">
                  <c:v>0.345782827493514</c:v>
                </c:pt>
              </c:numCache>
            </c:numRef>
          </c:val>
        </c:ser>
        <c:dLbls>
          <c:showLegendKey val="0"/>
          <c:showVal val="0"/>
          <c:showCatName val="0"/>
          <c:showSerName val="0"/>
          <c:showPercent val="0"/>
          <c:showBubbleSize val="0"/>
        </c:dLbls>
        <c:gapWidth val="150"/>
        <c:axId val="874051296"/>
        <c:axId val="874043680"/>
      </c:barChart>
      <c:catAx>
        <c:axId val="874051296"/>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74043680"/>
        <c:crosses val="autoZero"/>
        <c:auto val="1"/>
        <c:lblAlgn val="ctr"/>
        <c:lblOffset val="100"/>
        <c:noMultiLvlLbl val="0"/>
      </c:catAx>
      <c:valAx>
        <c:axId val="874043680"/>
        <c:scaling>
          <c:orientation val="minMax"/>
        </c:scaling>
        <c:delete val="1"/>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数量（万人次）</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0"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874051296"/>
        <c:crosses val="autoZero"/>
        <c:crossBetween val="between"/>
      </c:valAx>
      <c:spPr>
        <a:noFill/>
        <a:ln>
          <a:noFill/>
        </a:ln>
        <a:effectLst/>
      </c:spPr>
    </c:plotArea>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出国游游客性别分析（按日）</a:t>
            </a:r>
            <a:endParaRPr lang="en-US" altLang="zh-CN"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barChart>
        <c:barDir val="col"/>
        <c:grouping val="percentStacked"/>
        <c:varyColors val="0"/>
        <c:ser>
          <c:idx val="0"/>
          <c:order val="0"/>
          <c:tx>
            <c:strRef>
              <c:f>Sheet1!$B$1</c:f>
              <c:strCache>
                <c:ptCount val="1"/>
                <c:pt idx="0">
                  <c:v>男</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Sheet1!$B$2:$B$8</c:f>
              <c:numCache>
                <c:formatCode>0%</c:formatCode>
                <c:ptCount val="7"/>
                <c:pt idx="0">
                  <c:v>0.533698680399803</c:v>
                </c:pt>
                <c:pt idx="1">
                  <c:v>0.541001803801859</c:v>
                </c:pt>
                <c:pt idx="2">
                  <c:v>0.521435837814271</c:v>
                </c:pt>
                <c:pt idx="3">
                  <c:v>0.551894818252127</c:v>
                </c:pt>
                <c:pt idx="4">
                  <c:v>0.509432200224131</c:v>
                </c:pt>
                <c:pt idx="5">
                  <c:v>0.525414209491716</c:v>
                </c:pt>
                <c:pt idx="6">
                  <c:v>0.522413793103448</c:v>
                </c:pt>
              </c:numCache>
            </c:numRef>
          </c:val>
        </c:ser>
        <c:ser>
          <c:idx val="1"/>
          <c:order val="1"/>
          <c:tx>
            <c:strRef>
              <c:f>Sheet1!$C$1</c:f>
              <c:strCache>
                <c:ptCount val="1"/>
                <c:pt idx="0">
                  <c:v>女</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Sheet1!$C$2:$C$8</c:f>
              <c:numCache>
                <c:formatCode>0%</c:formatCode>
                <c:ptCount val="7"/>
                <c:pt idx="0">
                  <c:v>0.466301319600197</c:v>
                </c:pt>
                <c:pt idx="1">
                  <c:v>0.458998196198141</c:v>
                </c:pt>
                <c:pt idx="2">
                  <c:v>0.478564162185729</c:v>
                </c:pt>
                <c:pt idx="3">
                  <c:v>0.448105181747873</c:v>
                </c:pt>
                <c:pt idx="4">
                  <c:v>0.490567799775869</c:v>
                </c:pt>
                <c:pt idx="5">
                  <c:v>0.474585790508284</c:v>
                </c:pt>
                <c:pt idx="6">
                  <c:v>0.477586206896552</c:v>
                </c:pt>
              </c:numCache>
            </c:numRef>
          </c:val>
        </c:ser>
        <c:dLbls>
          <c:showLegendKey val="0"/>
          <c:showVal val="1"/>
          <c:showCatName val="0"/>
          <c:showSerName val="0"/>
          <c:showPercent val="0"/>
          <c:showBubbleSize val="0"/>
        </c:dLbls>
        <c:gapWidth val="150"/>
        <c:overlap val="100"/>
        <c:axId val="874044224"/>
        <c:axId val="874046400"/>
      </c:barChart>
      <c:catAx>
        <c:axId val="874044224"/>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74046400"/>
        <c:crosses val="autoZero"/>
        <c:auto val="1"/>
        <c:lblAlgn val="ctr"/>
        <c:lblOffset val="100"/>
        <c:noMultiLvlLbl val="0"/>
      </c:catAx>
      <c:valAx>
        <c:axId val="874046400"/>
        <c:scaling>
          <c:orientation val="minMax"/>
        </c:scaling>
        <c:delete val="0"/>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占比</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74044224"/>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出国游游客年龄分析（按日）</a:t>
            </a:r>
            <a:endParaRPr lang="en-US" altLang="zh-CN" dirty="0">
              <a:solidFill>
                <a:schemeClr val="bg1"/>
              </a:solidFill>
              <a:latin typeface="黑体" panose="02010609060101010101" pitchFamily="49" charset="-122"/>
              <a:ea typeface="黑体" panose="02010609060101010101" pitchFamily="49" charset="-122"/>
            </a:endParaRPr>
          </a:p>
        </c:rich>
      </c:tx>
      <c:layout>
        <c:manualLayout>
          <c:xMode val="edge"/>
          <c:yMode val="edge"/>
          <c:x val="0.244952019124063"/>
          <c:y val="0.0202366251045692"/>
        </c:manualLayout>
      </c:layout>
      <c:overlay val="0"/>
      <c:spPr>
        <a:noFill/>
        <a:ln>
          <a:noFill/>
        </a:ln>
        <a:effectLst/>
      </c:spPr>
    </c:title>
    <c:autoTitleDeleted val="0"/>
    <c:plotArea>
      <c:layout/>
      <c:barChart>
        <c:barDir val="col"/>
        <c:grouping val="percentStacked"/>
        <c:varyColors val="0"/>
        <c:ser>
          <c:idx val="0"/>
          <c:order val="0"/>
          <c:tx>
            <c:strRef>
              <c:f>Sheet1!$B$1</c:f>
              <c:strCache>
                <c:ptCount val="1"/>
                <c:pt idx="0">
                  <c:v>少年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Sheet1!$B$2:$B$8</c:f>
              <c:numCache>
                <c:formatCode>0%</c:formatCode>
                <c:ptCount val="7"/>
                <c:pt idx="0">
                  <c:v>0.0327338694693131</c:v>
                </c:pt>
                <c:pt idx="1">
                  <c:v>0.0274177882614125</c:v>
                </c:pt>
                <c:pt idx="2">
                  <c:v>0.0201133556169161</c:v>
                </c:pt>
                <c:pt idx="3">
                  <c:v>0.0222737819025522</c:v>
                </c:pt>
                <c:pt idx="4">
                  <c:v>0.0231976092641016</c:v>
                </c:pt>
                <c:pt idx="5">
                  <c:v>0.0208930075821398</c:v>
                </c:pt>
                <c:pt idx="6">
                  <c:v>0.0197241379310345</c:v>
                </c:pt>
              </c:numCache>
            </c:numRef>
          </c:val>
        </c:ser>
        <c:ser>
          <c:idx val="1"/>
          <c:order val="1"/>
          <c:tx>
            <c:strRef>
              <c:f>Sheet1!$C$1</c:f>
              <c:strCache>
                <c:ptCount val="1"/>
                <c:pt idx="0">
                  <c:v>青年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Sheet1!$C$2:$C$8</c:f>
              <c:numCache>
                <c:formatCode>0%</c:formatCode>
                <c:ptCount val="7"/>
                <c:pt idx="0">
                  <c:v>0.0657827583033803</c:v>
                </c:pt>
                <c:pt idx="1">
                  <c:v>0.061551269599001</c:v>
                </c:pt>
                <c:pt idx="2">
                  <c:v>0.0619677372474931</c:v>
                </c:pt>
                <c:pt idx="3">
                  <c:v>0.0694508894044857</c:v>
                </c:pt>
                <c:pt idx="4">
                  <c:v>0.0732536421367202</c:v>
                </c:pt>
                <c:pt idx="5">
                  <c:v>0.0610502667789947</c:v>
                </c:pt>
                <c:pt idx="6">
                  <c:v>0.0528275862068966</c:v>
                </c:pt>
              </c:numCache>
            </c:numRef>
          </c:val>
        </c:ser>
        <c:ser>
          <c:idx val="2"/>
          <c:order val="2"/>
          <c:tx>
            <c:strRef>
              <c:f>Sheet1!$D$1</c:f>
              <c:strCache>
                <c:ptCount val="1"/>
                <c:pt idx="0">
                  <c:v>壮盛年</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Sheet1!$D$2:$D$8</c:f>
              <c:numCache>
                <c:formatCode>0%</c:formatCode>
                <c:ptCount val="7"/>
                <c:pt idx="0">
                  <c:v>0.639060199743344</c:v>
                </c:pt>
                <c:pt idx="1">
                  <c:v>0.696489524073817</c:v>
                </c:pt>
                <c:pt idx="2">
                  <c:v>0.714198517657317</c:v>
                </c:pt>
                <c:pt idx="3">
                  <c:v>0.709976798143852</c:v>
                </c:pt>
                <c:pt idx="4">
                  <c:v>0.725289503175196</c:v>
                </c:pt>
                <c:pt idx="5">
                  <c:v>0.744285313114294</c:v>
                </c:pt>
                <c:pt idx="6">
                  <c:v>0.734206896551724</c:v>
                </c:pt>
              </c:numCache>
            </c:numRef>
          </c:val>
        </c:ser>
        <c:ser>
          <c:idx val="3"/>
          <c:order val="3"/>
          <c:tx>
            <c:strRef>
              <c:f>Sheet1!$E$1</c:f>
              <c:strCache>
                <c:ptCount val="1"/>
                <c:pt idx="0">
                  <c:v>中年</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Sheet1!$E$2:$E$8</c:f>
              <c:numCache>
                <c:formatCode>0%</c:formatCode>
                <c:ptCount val="7"/>
                <c:pt idx="0">
                  <c:v>0.213230844850556</c:v>
                </c:pt>
                <c:pt idx="1">
                  <c:v>0.181295962258915</c:v>
                </c:pt>
                <c:pt idx="2">
                  <c:v>0.172271472169743</c:v>
                </c:pt>
                <c:pt idx="3">
                  <c:v>0.166744006187162</c:v>
                </c:pt>
                <c:pt idx="4">
                  <c:v>0.148337691445648</c:v>
                </c:pt>
                <c:pt idx="5">
                  <c:v>0.142768885144622</c:v>
                </c:pt>
                <c:pt idx="6">
                  <c:v>0.165241379310345</c:v>
                </c:pt>
              </c:numCache>
            </c:numRef>
          </c:val>
        </c:ser>
        <c:ser>
          <c:idx val="4"/>
          <c:order val="4"/>
          <c:tx>
            <c:strRef>
              <c:f>Sheet1!$F$1</c:f>
              <c:strCache>
                <c:ptCount val="1"/>
                <c:pt idx="0">
                  <c:v>老年</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Sheet1!$F$2:$F$8</c:f>
              <c:numCache>
                <c:formatCode>0%</c:formatCode>
                <c:ptCount val="7"/>
                <c:pt idx="0">
                  <c:v>0.0491923276334076</c:v>
                </c:pt>
                <c:pt idx="1">
                  <c:v>0.0332454558068545</c:v>
                </c:pt>
                <c:pt idx="2">
                  <c:v>0.0314489173085307</c:v>
                </c:pt>
                <c:pt idx="3">
                  <c:v>0.031554524361949</c:v>
                </c:pt>
                <c:pt idx="4">
                  <c:v>0.029921553978334</c:v>
                </c:pt>
                <c:pt idx="5">
                  <c:v>0.0310025273799495</c:v>
                </c:pt>
                <c:pt idx="6">
                  <c:v>0.028</c:v>
                </c:pt>
              </c:numCache>
            </c:numRef>
          </c:val>
        </c:ser>
        <c:dLbls>
          <c:showLegendKey val="0"/>
          <c:showVal val="1"/>
          <c:showCatName val="0"/>
          <c:showSerName val="0"/>
          <c:showPercent val="0"/>
          <c:showBubbleSize val="0"/>
        </c:dLbls>
        <c:gapWidth val="150"/>
        <c:overlap val="100"/>
        <c:axId val="874055104"/>
        <c:axId val="874055648"/>
      </c:barChart>
      <c:catAx>
        <c:axId val="874055104"/>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74055648"/>
        <c:crosses val="autoZero"/>
        <c:auto val="1"/>
        <c:lblAlgn val="ctr"/>
        <c:lblOffset val="100"/>
        <c:noMultiLvlLbl val="0"/>
      </c:catAx>
      <c:valAx>
        <c:axId val="874055648"/>
        <c:scaling>
          <c:orientation val="minMax"/>
        </c:scaling>
        <c:delete val="0"/>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占比</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74055104"/>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00" b="1" i="0" u="none" strike="noStrike" kern="1200" cap="all" baseline="0">
                <a:solidFill>
                  <a:schemeClr val="bg1"/>
                </a:solidFill>
                <a:latin typeface="+mn-lt"/>
                <a:ea typeface="+mn-ea"/>
                <a:cs typeface="+mn-cs"/>
              </a:defRPr>
            </a:pPr>
            <a:r>
              <a:rPr lang="zh-CN" altLang="en-US" sz="1800" dirty="0">
                <a:solidFill>
                  <a:schemeClr val="bg1"/>
                </a:solidFill>
                <a:latin typeface="黑体" panose="02010609060101010101" pitchFamily="49" charset="-122"/>
                <a:ea typeface="黑体" panose="02010609060101010101" pitchFamily="49" charset="-122"/>
              </a:rPr>
              <a:t>游客</a:t>
            </a:r>
            <a:r>
              <a:rPr lang="zh-CN" altLang="en-US" sz="1800" dirty="0" smtClean="0">
                <a:solidFill>
                  <a:schemeClr val="bg1"/>
                </a:solidFill>
                <a:latin typeface="黑体" panose="02010609060101010101" pitchFamily="49" charset="-122"/>
                <a:ea typeface="黑体" panose="02010609060101010101" pitchFamily="49" charset="-122"/>
              </a:rPr>
              <a:t>年龄分布</a:t>
            </a:r>
            <a:endParaRPr lang="zh-CN" altLang="en-US" sz="1800" dirty="0">
              <a:solidFill>
                <a:schemeClr val="bg1"/>
              </a:solidFill>
              <a:latin typeface="黑体" panose="02010609060101010101" pitchFamily="49" charset="-122"/>
              <a:ea typeface="黑体" panose="02010609060101010101" pitchFamily="49" charset="-122"/>
            </a:endParaRPr>
          </a:p>
        </c:rich>
      </c:tx>
      <c:layout>
        <c:manualLayout>
          <c:xMode val="edge"/>
          <c:yMode val="edge"/>
          <c:x val="0.339246409906938"/>
          <c:y val="0.000845961395131775"/>
        </c:manualLayout>
      </c:layout>
      <c:overlay val="0"/>
      <c:spPr>
        <a:noFill/>
        <a:ln>
          <a:noFill/>
        </a:ln>
        <a:effectLst/>
      </c:spPr>
    </c:title>
    <c:autoTitleDeleted val="0"/>
    <c:plotArea>
      <c:layout/>
      <c:pieChart>
        <c:varyColors val="1"/>
        <c:ser>
          <c:idx val="0"/>
          <c:order val="0"/>
          <c:tx>
            <c:strRef>
              <c:f>Sheet1!$B$1</c:f>
              <c:strCache>
                <c:ptCount val="1"/>
                <c:pt idx="0">
                  <c:v>年龄</c:v>
                </c:pt>
              </c:strCache>
            </c:strRef>
          </c:tx>
          <c:spPr/>
          <c:explosion val="0"/>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Pt>
            <c:idx val="4"/>
            <c:bubble3D val="0"/>
            <c:spPr>
              <a:solidFill>
                <a:schemeClr val="accent5"/>
              </a:solidFill>
              <a:ln>
                <a:noFill/>
              </a:ln>
              <a:effectLst>
                <a:outerShdw blurRad="63500" sx="102000" sy="102000" algn="ctr" rotWithShape="0">
                  <a:prstClr val="black">
                    <a:alpha val="20000"/>
                  </a:prstClr>
                </a:outerShdw>
              </a:effectLst>
            </c:spPr>
          </c:dPt>
          <c:dLbls>
            <c:dLbl>
              <c:idx val="0"/>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1"/>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2"/>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manualLayout>
                  <c:x val="-0.182417264730519"/>
                  <c:y val="0"/>
                </c:manualLayout>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3"/>
                      </a:solidFill>
                      <a:latin typeface="黑体" panose="02010609060101010101" pitchFamily="49" charset="-122"/>
                      <a:ea typeface="黑体" panose="02010609060101010101" pitchFamily="49" charset="-122"/>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3"/>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4"/>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5"/>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1"/>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少年</c:v>
                </c:pt>
                <c:pt idx="1">
                  <c:v>青年</c:v>
                </c:pt>
                <c:pt idx="2">
                  <c:v>壮盛年</c:v>
                </c:pt>
                <c:pt idx="3">
                  <c:v>中年</c:v>
                </c:pt>
                <c:pt idx="4">
                  <c:v>老年</c:v>
                </c:pt>
              </c:strCache>
            </c:strRef>
          </c:cat>
          <c:val>
            <c:numRef>
              <c:f>Sheet1!$B$2:$B$6</c:f>
              <c:numCache>
                <c:formatCode>0%</c:formatCode>
                <c:ptCount val="5"/>
                <c:pt idx="0">
                  <c:v>0.1</c:v>
                </c:pt>
                <c:pt idx="1">
                  <c:v>0.24</c:v>
                </c:pt>
                <c:pt idx="2">
                  <c:v>0.39</c:v>
                </c:pt>
                <c:pt idx="3">
                  <c:v>0.17</c:v>
                </c:pt>
                <c:pt idx="4">
                  <c:v>0.1</c:v>
                </c:pt>
              </c:numCache>
            </c:numRef>
          </c:val>
        </c:ser>
        <c:dLbls>
          <c:showLegendKey val="0"/>
          <c:showVal val="0"/>
          <c:showCatName val="0"/>
          <c:showSerName val="0"/>
          <c:showPercent val="1"/>
          <c:showBubbleSize val="0"/>
          <c:showLeaderLines val="1"/>
        </c:dLbls>
        <c:firstSliceAng val="0"/>
      </c:pieChart>
      <c:spPr>
        <a:noFill/>
        <a:ln>
          <a:noFill/>
        </a:ln>
        <a:effectLst/>
      </c:spPr>
    </c:plotArea>
    <c:plotVisOnly val="1"/>
    <c:dispBlanksAs val="zero"/>
    <c:showDLblsOverMax val="0"/>
  </c:chart>
  <c:spPr>
    <a:noFill/>
    <a:ln w="28575">
      <a:solidFill>
        <a:schemeClr val="bg1"/>
      </a:solidFill>
    </a:ln>
    <a:effectLst/>
  </c:spPr>
  <c:txPr>
    <a:bodyPr/>
    <a:lstStyle/>
    <a:p>
      <a:pPr>
        <a:defRPr lang="zh-CN"/>
      </a:pPr>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00" b="1" i="0" u="none" strike="noStrike" kern="1200" cap="all" baseline="0">
                <a:solidFill>
                  <a:schemeClr val="bg1"/>
                </a:solidFill>
                <a:latin typeface="黑体" panose="02010609060101010101" pitchFamily="49" charset="-122"/>
                <a:ea typeface="黑体" panose="02010609060101010101" pitchFamily="49" charset="-122"/>
                <a:cs typeface="+mn-cs"/>
              </a:defRPr>
            </a:pPr>
            <a:r>
              <a:rPr lang="zh-CN" altLang="en-US" sz="1800" dirty="0">
                <a:solidFill>
                  <a:schemeClr val="bg1"/>
                </a:solidFill>
                <a:latin typeface="黑体" panose="02010609060101010101" pitchFamily="49" charset="-122"/>
                <a:ea typeface="黑体" panose="02010609060101010101" pitchFamily="49" charset="-122"/>
              </a:rPr>
              <a:t>游客年龄分布</a:t>
            </a:r>
            <a:endParaRPr lang="zh-CN" altLang="en-US" sz="1800" dirty="0">
              <a:solidFill>
                <a:schemeClr val="bg1"/>
              </a:solidFill>
              <a:latin typeface="黑体" panose="02010609060101010101" pitchFamily="49" charset="-122"/>
              <a:ea typeface="黑体" panose="02010609060101010101" pitchFamily="49" charset="-122"/>
            </a:endParaRPr>
          </a:p>
        </c:rich>
      </c:tx>
      <c:layout>
        <c:manualLayout>
          <c:xMode val="edge"/>
          <c:yMode val="edge"/>
          <c:x val="0.321706752463364"/>
          <c:y val="0.00191172927308704"/>
        </c:manualLayout>
      </c:layout>
      <c:overlay val="0"/>
      <c:spPr>
        <a:noFill/>
        <a:ln>
          <a:noFill/>
        </a:ln>
        <a:effectLst/>
      </c:spPr>
    </c:title>
    <c:autoTitleDeleted val="0"/>
    <c:plotArea>
      <c:layout/>
      <c:pieChart>
        <c:varyColors val="1"/>
        <c:ser>
          <c:idx val="0"/>
          <c:order val="0"/>
          <c:tx>
            <c:strRef>
              <c:f>Sheet1!$B$1</c:f>
              <c:strCache>
                <c:ptCount val="1"/>
                <c:pt idx="0">
                  <c:v>年龄</c:v>
                </c:pt>
              </c:strCache>
            </c:strRef>
          </c:tx>
          <c:spPr/>
          <c:explosion val="0"/>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Pt>
            <c:idx val="4"/>
            <c:bubble3D val="0"/>
            <c:spPr>
              <a:solidFill>
                <a:schemeClr val="accent5"/>
              </a:solidFill>
              <a:ln>
                <a:noFill/>
              </a:ln>
              <a:effectLst>
                <a:outerShdw blurRad="63500" sx="102000" sy="102000" algn="ctr" rotWithShape="0">
                  <a:prstClr val="black">
                    <a:alpha val="20000"/>
                  </a:prstClr>
                </a:outerShdw>
              </a:effectLst>
            </c:spPr>
          </c:dPt>
          <c:dLbls>
            <c:dLbl>
              <c:idx val="0"/>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1"/>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2"/>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3"/>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4"/>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5"/>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1"/>
                    </a:solidFill>
                    <a:latin typeface="黑体" panose="02010609060101010101" pitchFamily="49" charset="-122"/>
                    <a:ea typeface="黑体" panose="02010609060101010101" pitchFamily="49" charset="-122"/>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少年</c:v>
                </c:pt>
                <c:pt idx="1">
                  <c:v>青年</c:v>
                </c:pt>
                <c:pt idx="2">
                  <c:v>壮盛年</c:v>
                </c:pt>
                <c:pt idx="3">
                  <c:v>中年</c:v>
                </c:pt>
                <c:pt idx="4">
                  <c:v>老年</c:v>
                </c:pt>
              </c:strCache>
            </c:strRef>
          </c:cat>
          <c:val>
            <c:numRef>
              <c:f>Sheet1!$B$2:$B$6</c:f>
              <c:numCache>
                <c:formatCode>0%</c:formatCode>
                <c:ptCount val="5"/>
                <c:pt idx="0">
                  <c:v>0.0250075514462193</c:v>
                </c:pt>
                <c:pt idx="1">
                  <c:v>0.0645062768208186</c:v>
                </c:pt>
                <c:pt idx="2">
                  <c:v>0.698696979918249</c:v>
                </c:pt>
                <c:pt idx="3">
                  <c:v>0.176422586349375</c:v>
                </c:pt>
                <c:pt idx="4">
                  <c:v>0.0353666054653383</c:v>
                </c:pt>
              </c:numCache>
            </c:numRef>
          </c:val>
        </c:ser>
        <c:dLbls>
          <c:showLegendKey val="0"/>
          <c:showVal val="0"/>
          <c:showCatName val="0"/>
          <c:showSerName val="0"/>
          <c:showPercent val="1"/>
          <c:showBubbleSize val="0"/>
          <c:showLeaderLines val="1"/>
        </c:dLbls>
        <c:firstSliceAng val="0"/>
      </c:pieChart>
      <c:spPr>
        <a:noFill/>
        <a:ln>
          <a:noFill/>
        </a:ln>
        <a:effectLst/>
      </c:spPr>
    </c:plotArea>
    <c:plotVisOnly val="1"/>
    <c:dispBlanksAs val="zero"/>
    <c:showDLblsOverMax val="0"/>
  </c:chart>
  <c:spPr>
    <a:noFill/>
    <a:ln>
      <a:noFill/>
    </a:ln>
    <a:effectLst/>
  </c:spPr>
  <c:txPr>
    <a:bodyPr/>
    <a:lstStyle/>
    <a:p>
      <a:pPr>
        <a:defRPr lang="zh-CN"/>
      </a:pPr>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en-US" altLang="zh-CN" dirty="0">
                <a:latin typeface="黑体" panose="02010609060101010101" pitchFamily="49" charset="-122"/>
                <a:ea typeface="黑体" panose="02010609060101010101" pitchFamily="49" charset="-122"/>
              </a:rPr>
              <a:t>TOP10</a:t>
            </a:r>
            <a:r>
              <a:rPr lang="zh-CN" altLang="en-US" dirty="0">
                <a:latin typeface="黑体" panose="02010609060101010101" pitchFamily="49" charset="-122"/>
                <a:ea typeface="黑体" panose="02010609060101010101" pitchFamily="49" charset="-122"/>
              </a:rPr>
              <a:t>出国游人数与占比（按目的国家）</a:t>
            </a:r>
            <a:endParaRPr lang="zh-CN" dirty="0">
              <a:latin typeface="黑体" panose="02010609060101010101" pitchFamily="49" charset="-122"/>
              <a:ea typeface="黑体" panose="02010609060101010101" pitchFamily="49" charset="-122"/>
            </a:endParaRPr>
          </a:p>
        </c:rich>
      </c:tx>
      <c:layout>
        <c:manualLayout>
          <c:xMode val="edge"/>
          <c:yMode val="edge"/>
          <c:x val="0.237805261044886"/>
          <c:y val="0.0131238369387028"/>
        </c:manualLayout>
      </c:layout>
      <c:overlay val="0"/>
      <c:spPr>
        <a:noFill/>
        <a:ln>
          <a:noFill/>
        </a:ln>
        <a:effectLst/>
      </c:spPr>
    </c:title>
    <c:autoTitleDeleted val="0"/>
    <c:plotArea>
      <c:layout/>
      <c:areaChart>
        <c:grouping val="stacked"/>
        <c:varyColors val="0"/>
        <c:ser>
          <c:idx val="0"/>
          <c:order val="0"/>
          <c:tx>
            <c:strRef>
              <c:f>Sheet1!$B$1</c:f>
              <c:strCache>
                <c:ptCount val="1"/>
                <c:pt idx="0">
                  <c:v>人数（万）</c:v>
                </c:pt>
              </c:strCache>
            </c:strRef>
          </c:tx>
          <c:spPr>
            <a:solidFill>
              <a:schemeClr val="accent1"/>
            </a:solidFill>
            <a:ln>
              <a:noFill/>
            </a:ln>
            <a:effectLst/>
          </c:spPr>
          <c:dLbls>
            <c:dLbl>
              <c:idx val="0"/>
              <c:layout>
                <c:manualLayout>
                  <c:x val="0.00170659173071649"/>
                  <c:y val="-0.246728134447613"/>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
                  <c:y val="-0.220480460570207"/>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
                  <c:y val="-0.220480460570207"/>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0511977519214946"/>
                  <c:y val="-0.199482321468283"/>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
                  <c:y val="-0.133863136774769"/>
                </c:manualLayout>
              </c:layout>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0170659173071655"/>
                  <c:y val="-0.0997411607341414"/>
                </c:manualLayout>
              </c:layout>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
                  <c:y val="-0.0918668585709196"/>
                </c:manualLayout>
              </c:layout>
              <c:showLegendKey val="0"/>
              <c:showVal val="1"/>
              <c:showCatName val="0"/>
              <c:showSerName val="0"/>
              <c:showPercent val="0"/>
              <c:showBubbleSize val="0"/>
              <c:extLst>
                <c:ext xmlns:c15="http://schemas.microsoft.com/office/drawing/2012/chart" uri="{CE6537A1-D6FC-4f65-9D91-7224C49458BB}">
                  <c15:layout/>
                </c:ext>
              </c:extLst>
            </c:dLbl>
            <c:dLbl>
              <c:idx val="7"/>
              <c:layout>
                <c:manualLayout>
                  <c:x val="0.00511977519214946"/>
                  <c:y val="-0.0603696499180329"/>
                </c:manualLayout>
              </c:layout>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1.25148614525068e-16"/>
                  <c:y val="-0.0472458129793301"/>
                </c:manualLayout>
              </c:layout>
              <c:showLegendKey val="0"/>
              <c:showVal val="1"/>
              <c:showCatName val="0"/>
              <c:showSerName val="0"/>
              <c:showPercent val="0"/>
              <c:showBubbleSize val="0"/>
              <c:extLst>
                <c:ext xmlns:c15="http://schemas.microsoft.com/office/drawing/2012/chart" uri="{CE6537A1-D6FC-4f65-9D91-7224C49458BB}">
                  <c15:layout/>
                </c:ext>
              </c:extLst>
            </c:dLbl>
            <c:dLbl>
              <c:idx val="9"/>
              <c:layout>
                <c:manualLayout>
                  <c:x val="0.00787689204753157"/>
                  <c:y val="-0.0656191846935141"/>
                </c:manualLayout>
              </c:layout>
              <c:numFmt formatCode="General" sourceLinked="1"/>
              <c:spPr>
                <a:noFill/>
                <a:ln>
                  <a:noFill/>
                </a:ln>
                <a:effectLst/>
              </c:spPr>
              <c:txPr>
                <a:bodyPr rot="0" spcFirstLastPara="1" vertOverflow="overflow" horzOverflow="overflow" vert="horz" wrap="square" lIns="38100" tIns="19050" rIns="38100" bIns="19050" anchor="ctr" anchorCtr="1">
                  <a:noAutofit/>
                </a:bodyPr>
                <a:lstStyle/>
                <a:p>
                  <a:pPr>
                    <a:defRPr lang="zh-CN" sz="1100" b="0" i="0" u="none" strike="noStrike" kern="1200" baseline="0">
                      <a:solidFill>
                        <a:schemeClr val="bg1"/>
                      </a:solidFill>
                      <a:latin typeface="+mn-lt"/>
                      <a:ea typeface="+mn-ea"/>
                      <a:cs typeface="+mn-cs"/>
                    </a:defRPr>
                  </a:pPr>
                </a:p>
              </c:txPr>
              <c:showLegendKey val="0"/>
              <c:showVal val="1"/>
              <c:showCatName val="0"/>
              <c:showSerName val="0"/>
              <c:showPercent val="0"/>
              <c:showBubbleSize val="0"/>
              <c:extLst>
                <c:ext xmlns:c15="http://schemas.microsoft.com/office/drawing/2012/chart" uri="{CE6537A1-D6FC-4f65-9D91-7224C49458BB}">
                  <c15:layout>
                    <c:manualLayout>
                      <c:w val="0.0526366443797291"/>
                      <c:h val="0.114466105779366"/>
                    </c:manualLayout>
                  </c15:layout>
                </c:ext>
              </c:extLst>
            </c:dLbl>
            <c:spPr>
              <a:noFill/>
              <a:ln>
                <a:noFill/>
              </a:ln>
              <a:effectLst/>
            </c:spPr>
            <c:txPr>
              <a:bodyPr rot="0" spcFirstLastPara="1" vertOverflow="overflow" horzOverflow="overflow"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p>
            </c:txPr>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Sheet1!$A$2:$A$11</c:f>
              <c:strCache>
                <c:ptCount val="10"/>
                <c:pt idx="0">
                  <c:v>泰国</c:v>
                </c:pt>
                <c:pt idx="1">
                  <c:v>日本</c:v>
                </c:pt>
                <c:pt idx="2">
                  <c:v>马来西亚</c:v>
                </c:pt>
                <c:pt idx="3">
                  <c:v>美国</c:v>
                </c:pt>
                <c:pt idx="4">
                  <c:v>加拿大</c:v>
                </c:pt>
                <c:pt idx="5">
                  <c:v>新加坡</c:v>
                </c:pt>
                <c:pt idx="6">
                  <c:v>韩国</c:v>
                </c:pt>
                <c:pt idx="7">
                  <c:v>越南</c:v>
                </c:pt>
                <c:pt idx="8">
                  <c:v>澳大利亚</c:v>
                </c:pt>
                <c:pt idx="9">
                  <c:v>印度尼西亚</c:v>
                </c:pt>
              </c:strCache>
            </c:strRef>
          </c:cat>
          <c:val>
            <c:numRef>
              <c:f>Sheet1!$B$2:$B$11</c:f>
              <c:numCache>
                <c:formatCode>0.0</c:formatCode>
                <c:ptCount val="10"/>
                <c:pt idx="0">
                  <c:v>0.51742094208108</c:v>
                </c:pt>
                <c:pt idx="1">
                  <c:v>0.487714271871972</c:v>
                </c:pt>
                <c:pt idx="2">
                  <c:v>0.314181739755572</c:v>
                </c:pt>
                <c:pt idx="3">
                  <c:v>0.280463113806145</c:v>
                </c:pt>
                <c:pt idx="4">
                  <c:v>0.280463113806145</c:v>
                </c:pt>
                <c:pt idx="5">
                  <c:v>0.22771280905198</c:v>
                </c:pt>
                <c:pt idx="6">
                  <c:v>0.210859047291595</c:v>
                </c:pt>
                <c:pt idx="7">
                  <c:v>0.208369540211921</c:v>
                </c:pt>
                <c:pt idx="8">
                  <c:v>0.19230467602288</c:v>
                </c:pt>
                <c:pt idx="9">
                  <c:v>0.144127368486857</c:v>
                </c:pt>
              </c:numCache>
            </c:numRef>
          </c:val>
        </c:ser>
        <c:dLbls>
          <c:showLegendKey val="0"/>
          <c:showVal val="0"/>
          <c:showCatName val="0"/>
          <c:showSerName val="0"/>
          <c:showPercent val="0"/>
          <c:showBubbleSize val="0"/>
        </c:dLbls>
        <c:axId val="874054560"/>
        <c:axId val="874041504"/>
      </c:areaChart>
      <c:barChart>
        <c:barDir val="col"/>
        <c:grouping val="clustered"/>
        <c:varyColors val="0"/>
        <c:ser>
          <c:idx val="1"/>
          <c:order val="1"/>
          <c:tx>
            <c:strRef>
              <c:f>Sheet1!$C$1</c:f>
              <c:strCache>
                <c:ptCount val="1"/>
                <c:pt idx="0">
                  <c:v>占比</c:v>
                </c:pt>
              </c:strCache>
            </c:strRef>
          </c:tx>
          <c:spPr>
            <a:solidFill>
              <a:schemeClr val="accent2"/>
            </a:solidFill>
            <a:ln>
              <a:noFill/>
            </a:ln>
            <a:effectLst/>
          </c:spPr>
          <c:invertIfNegative val="0"/>
          <c:dLbls>
            <c:delete val="1"/>
          </c:dLbls>
          <c:cat>
            <c:strRef>
              <c:f>Sheet1!$A$2:$A$11</c:f>
              <c:strCache>
                <c:ptCount val="10"/>
                <c:pt idx="0">
                  <c:v>泰国</c:v>
                </c:pt>
                <c:pt idx="1">
                  <c:v>日本</c:v>
                </c:pt>
                <c:pt idx="2">
                  <c:v>马来西亚</c:v>
                </c:pt>
                <c:pt idx="3">
                  <c:v>美国</c:v>
                </c:pt>
                <c:pt idx="4">
                  <c:v>加拿大</c:v>
                </c:pt>
                <c:pt idx="5">
                  <c:v>新加坡</c:v>
                </c:pt>
                <c:pt idx="6">
                  <c:v>韩国</c:v>
                </c:pt>
                <c:pt idx="7">
                  <c:v>越南</c:v>
                </c:pt>
                <c:pt idx="8">
                  <c:v>澳大利亚</c:v>
                </c:pt>
                <c:pt idx="9">
                  <c:v>印度尼西亚</c:v>
                </c:pt>
              </c:strCache>
            </c:strRef>
          </c:cat>
          <c:val>
            <c:numRef>
              <c:f>Sheet1!$C$2:$C$11</c:f>
              <c:numCache>
                <c:formatCode>0%</c:formatCode>
                <c:ptCount val="10"/>
                <c:pt idx="0">
                  <c:v>0.120782923402226</c:v>
                </c:pt>
                <c:pt idx="1">
                  <c:v>0.11384841770176</c:v>
                </c:pt>
                <c:pt idx="2">
                  <c:v>0.0733402649970995</c:v>
                </c:pt>
                <c:pt idx="3">
                  <c:v>0.0654692379781744</c:v>
                </c:pt>
                <c:pt idx="4">
                  <c:v>0.0654692379781744</c:v>
                </c:pt>
                <c:pt idx="5">
                  <c:v>0.0531555964140337</c:v>
                </c:pt>
                <c:pt idx="6">
                  <c:v>0.0492213787390465</c:v>
                </c:pt>
                <c:pt idx="7">
                  <c:v>0.048640246592164</c:v>
                </c:pt>
                <c:pt idx="8">
                  <c:v>0.0448901833399733</c:v>
                </c:pt>
                <c:pt idx="9">
                  <c:v>0.0336440284734059</c:v>
                </c:pt>
              </c:numCache>
            </c:numRef>
          </c:val>
        </c:ser>
        <c:dLbls>
          <c:showLegendKey val="0"/>
          <c:showVal val="0"/>
          <c:showCatName val="0"/>
          <c:showSerName val="0"/>
          <c:showPercent val="0"/>
          <c:showBubbleSize val="0"/>
        </c:dLbls>
        <c:gapWidth val="219"/>
        <c:axId val="874045312"/>
        <c:axId val="874056192"/>
      </c:barChart>
      <c:catAx>
        <c:axId val="874054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crossAx val="874041504"/>
        <c:crosses val="autoZero"/>
        <c:auto val="1"/>
        <c:lblAlgn val="ctr"/>
        <c:lblOffset val="100"/>
        <c:noMultiLvlLbl val="0"/>
      </c:catAx>
      <c:valAx>
        <c:axId val="874041504"/>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0.0"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crossAx val="874054560"/>
        <c:crosses val="autoZero"/>
        <c:crossBetween val="between"/>
      </c:valAx>
      <c:catAx>
        <c:axId val="874045312"/>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bg1"/>
                </a:solidFill>
                <a:latin typeface="+mn-lt"/>
                <a:ea typeface="+mn-ea"/>
                <a:cs typeface="+mn-cs"/>
              </a:defRPr>
            </a:pPr>
          </a:p>
        </c:txPr>
        <c:crossAx val="874056192"/>
        <c:crosses val="autoZero"/>
        <c:auto val="1"/>
        <c:lblAlgn val="ctr"/>
        <c:lblOffset val="100"/>
        <c:noMultiLvlLbl val="0"/>
      </c:catAx>
      <c:valAx>
        <c:axId val="874056192"/>
        <c:scaling>
          <c:orientation val="minMax"/>
        </c:scaling>
        <c:delete val="0"/>
        <c:axPos val="r"/>
        <c:numFmt formatCode="0%"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crossAx val="874045312"/>
        <c:crosses val="max"/>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zero"/>
    <c:showDLblsOverMax val="0"/>
  </c:chart>
  <c:spPr>
    <a:noFill/>
    <a:ln>
      <a:noFill/>
    </a:ln>
    <a:effectLst/>
  </c:spPr>
  <c:txPr>
    <a:bodyPr/>
    <a:lstStyle/>
    <a:p>
      <a:pPr>
        <a:defRPr lang="zh-CN">
          <a:solidFill>
            <a:schemeClr val="bg1"/>
          </a:solidFill>
        </a:defRPr>
      </a:pPr>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出国游游客停留天数分析</a:t>
            </a:r>
            <a:endParaRPr lang="zh-CN" altLang="en-US" dirty="0">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doughnutChart>
        <c:varyColors val="1"/>
        <c:ser>
          <c:idx val="0"/>
          <c:order val="0"/>
          <c:tx>
            <c:strRef>
              <c:f>Sheet1!$B$1</c:f>
              <c:strCache>
                <c:ptCount val="1"/>
                <c:pt idx="0">
                  <c:v>停留天数</c:v>
                </c:pt>
              </c:strCache>
            </c:strRef>
          </c:tx>
          <c:spPr/>
          <c:explosion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Pt>
            <c:idx val="5"/>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dPt>
          <c:dPt>
            <c:idx val="6"/>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dPt>
          <c:dLbls>
            <c:dLbl>
              <c:idx val="1"/>
              <c:layout>
                <c:manualLayout>
                  <c:x val="-0.103137756708589"/>
                  <c:y val="0"/>
                </c:manualLayout>
              </c:layout>
              <c:showLegendKey val="0"/>
              <c:showVal val="0"/>
              <c:showCatName val="1"/>
              <c:showSerName val="0"/>
              <c:showPercent val="1"/>
              <c:showBubbleSize val="0"/>
              <c:separator>
</c:separator>
              <c:extLst>
                <c:ext xmlns:c15="http://schemas.microsoft.com/office/drawing/2012/chart" uri="{CE6537A1-D6FC-4f65-9D91-7224C49458BB}">
                  <c15:layout/>
                </c:ext>
              </c:extLst>
            </c:dLbl>
            <c:dLbl>
              <c:idx val="2"/>
              <c:layout>
                <c:manualLayout>
                  <c:x val="-0.0836778026126291"/>
                  <c:y val="-0.0374186806624972"/>
                </c:manualLayout>
              </c:layout>
              <c:showLegendKey val="0"/>
              <c:showVal val="0"/>
              <c:showCatName val="1"/>
              <c:showSerName val="0"/>
              <c:showPercent val="1"/>
              <c:showBubbleSize val="0"/>
              <c:separator>
</c:separator>
              <c:extLst>
                <c:ext xmlns:c15="http://schemas.microsoft.com/office/drawing/2012/chart" uri="{CE6537A1-D6FC-4f65-9D91-7224C49458BB}">
                  <c15:layout/>
                </c:ext>
              </c:extLst>
            </c:dLbl>
            <c:dLbl>
              <c:idx val="3"/>
              <c:layout>
                <c:manualLayout>
                  <c:x val="-0.073947825564649"/>
                  <c:y val="-0.0997831484333261"/>
                </c:manualLayout>
              </c:layout>
              <c:showLegendKey val="0"/>
              <c:showVal val="0"/>
              <c:showCatName val="1"/>
              <c:showSerName val="0"/>
              <c:showPercent val="1"/>
              <c:showBubbleSize val="0"/>
              <c:separator>
</c:separator>
              <c:extLst>
                <c:ext xmlns:c15="http://schemas.microsoft.com/office/drawing/2012/chart" uri="{CE6537A1-D6FC-4f65-9D91-7224C49458BB}">
                  <c15:layout/>
                </c:ext>
              </c:extLst>
            </c:dLbl>
            <c:dLbl>
              <c:idx val="4"/>
              <c:layout>
                <c:manualLayout>
                  <c:x val="-0.0486498852399006"/>
                  <c:y val="-0.112256041987492"/>
                </c:manualLayout>
              </c:layout>
              <c:showLegendKey val="0"/>
              <c:showVal val="0"/>
              <c:showCatName val="1"/>
              <c:showSerName val="0"/>
              <c:showPercent val="1"/>
              <c:showBubbleSize val="0"/>
              <c:separator>
</c:separator>
              <c:extLst>
                <c:ext xmlns:c15="http://schemas.microsoft.com/office/drawing/2012/chart" uri="{CE6537A1-D6FC-4f65-9D91-7224C49458BB}">
                  <c15:layout/>
                </c:ext>
              </c:extLst>
            </c:dLbl>
            <c:dLbl>
              <c:idx val="5"/>
              <c:layout>
                <c:manualLayout>
                  <c:x val="-0.0136219678671722"/>
                  <c:y val="-0.118492488764575"/>
                </c:manualLayout>
              </c:layout>
              <c:showLegendKey val="0"/>
              <c:showVal val="0"/>
              <c:showCatName val="1"/>
              <c:showSerName val="0"/>
              <c:showPercent val="1"/>
              <c:showBubbleSize val="0"/>
              <c:separator>
</c:separator>
              <c:extLst>
                <c:ext xmlns:c15="http://schemas.microsoft.com/office/drawing/2012/chart" uri="{CE6537A1-D6FC-4f65-9D91-7224C49458BB}">
                  <c15:layout/>
                </c:ext>
              </c:extLst>
            </c:dLbl>
            <c:dLbl>
              <c:idx val="6"/>
              <c:layout>
                <c:manualLayout>
                  <c:x val="0.00583798622878807"/>
                  <c:y val="-0.118492488764575"/>
                </c:manualLayout>
              </c:layout>
              <c:showLegendKey val="0"/>
              <c:showVal val="0"/>
              <c:showCatName val="1"/>
              <c:showSerName val="0"/>
              <c:showPercent val="1"/>
              <c:showBubbleSize val="0"/>
              <c:separator>
</c:separator>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p>
            </c:txPr>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1天</c:v>
                </c:pt>
                <c:pt idx="1">
                  <c:v>2天</c:v>
                </c:pt>
                <c:pt idx="2">
                  <c:v>3天</c:v>
                </c:pt>
                <c:pt idx="3">
                  <c:v>4天</c:v>
                </c:pt>
                <c:pt idx="4">
                  <c:v>5天</c:v>
                </c:pt>
                <c:pt idx="5">
                  <c:v>6天</c:v>
                </c:pt>
                <c:pt idx="6">
                  <c:v>7天</c:v>
                </c:pt>
              </c:strCache>
            </c:strRef>
          </c:cat>
          <c:val>
            <c:numRef>
              <c:f>Sheet1!$B$2:$B$8</c:f>
              <c:numCache>
                <c:formatCode>0%</c:formatCode>
                <c:ptCount val="7"/>
                <c:pt idx="0">
                  <c:v>0.633433381750554</c:v>
                </c:pt>
                <c:pt idx="1">
                  <c:v>0.128180891951545</c:v>
                </c:pt>
                <c:pt idx="2">
                  <c:v>0.0791412131577322</c:v>
                </c:pt>
                <c:pt idx="3">
                  <c:v>0.06378860996543</c:v>
                </c:pt>
                <c:pt idx="4">
                  <c:v>0.0394339848989014</c:v>
                </c:pt>
                <c:pt idx="5">
                  <c:v>0.0308915084489079</c:v>
                </c:pt>
                <c:pt idx="6">
                  <c:v>0.0251304098269297</c:v>
                </c:pt>
              </c:numCache>
            </c:numRef>
          </c:val>
        </c:ser>
        <c:dLbls>
          <c:showLegendKey val="0"/>
          <c:showVal val="0"/>
          <c:showCatName val="1"/>
          <c:showSerName val="0"/>
          <c:showPercent val="0"/>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zero"/>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国内来深圳一日游游客交通工具分析（按日）</a:t>
            </a:r>
            <a:endParaRPr lang="en-US" altLang="zh-CN" dirty="0">
              <a:solidFill>
                <a:schemeClr val="bg1"/>
              </a:solidFill>
              <a:latin typeface="黑体" panose="02010609060101010101" pitchFamily="49" charset="-122"/>
              <a:ea typeface="黑体" panose="02010609060101010101" pitchFamily="49" charset="-122"/>
            </a:endParaRPr>
          </a:p>
        </c:rich>
      </c:tx>
      <c:layout>
        <c:manualLayout>
          <c:xMode val="edge"/>
          <c:yMode val="edge"/>
          <c:x val="0.244952019124063"/>
          <c:y val="0.0202366251045692"/>
        </c:manualLayout>
      </c:layout>
      <c:overlay val="0"/>
      <c:spPr>
        <a:noFill/>
        <a:ln>
          <a:noFill/>
        </a:ln>
        <a:effectLst/>
      </c:spPr>
    </c:title>
    <c:autoTitleDeleted val="0"/>
    <c:plotArea>
      <c:layout/>
      <c:barChart>
        <c:barDir val="col"/>
        <c:grouping val="percentStacked"/>
        <c:varyColors val="0"/>
        <c:ser>
          <c:idx val="0"/>
          <c:order val="0"/>
          <c:tx>
            <c:strRef>
              <c:f>Sheet1!$B$1</c:f>
              <c:strCache>
                <c:ptCount val="1"/>
                <c:pt idx="0">
                  <c:v>汽车</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Sheet1!$B$2:$B$8</c:f>
              <c:numCache>
                <c:formatCode>0%</c:formatCode>
                <c:ptCount val="7"/>
                <c:pt idx="0">
                  <c:v>0.742678898116585</c:v>
                </c:pt>
                <c:pt idx="1">
                  <c:v>0.751346048003063</c:v>
                </c:pt>
                <c:pt idx="2">
                  <c:v>0.74530023222382</c:v>
                </c:pt>
                <c:pt idx="3">
                  <c:v>0.706737997832092</c:v>
                </c:pt>
                <c:pt idx="4">
                  <c:v>0.735000608494584</c:v>
                </c:pt>
                <c:pt idx="5">
                  <c:v>0.717169094980043</c:v>
                </c:pt>
                <c:pt idx="6">
                  <c:v>0.73177476878438</c:v>
                </c:pt>
              </c:numCache>
            </c:numRef>
          </c:val>
        </c:ser>
        <c:ser>
          <c:idx val="1"/>
          <c:order val="1"/>
          <c:tx>
            <c:strRef>
              <c:f>Sheet1!$C$1</c:f>
              <c:strCache>
                <c:ptCount val="1"/>
                <c:pt idx="0">
                  <c:v>火车</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Sheet1!$C$2:$C$8</c:f>
              <c:numCache>
                <c:formatCode>0%</c:formatCode>
                <c:ptCount val="7"/>
                <c:pt idx="0">
                  <c:v>0.227694494531384</c:v>
                </c:pt>
                <c:pt idx="1">
                  <c:v>0.21185000837541</c:v>
                </c:pt>
                <c:pt idx="2">
                  <c:v>0.217737476501161</c:v>
                </c:pt>
                <c:pt idx="3">
                  <c:v>0.248295394943879</c:v>
                </c:pt>
                <c:pt idx="4">
                  <c:v>0.221522453450164</c:v>
                </c:pt>
                <c:pt idx="5">
                  <c:v>0.239121264237272</c:v>
                </c:pt>
                <c:pt idx="6">
                  <c:v>0.237320921235568</c:v>
                </c:pt>
              </c:numCache>
            </c:numRef>
          </c:val>
        </c:ser>
        <c:ser>
          <c:idx val="2"/>
          <c:order val="2"/>
          <c:tx>
            <c:strRef>
              <c:f>Sheet1!$D$1</c:f>
              <c:strCache>
                <c:ptCount val="1"/>
                <c:pt idx="0">
                  <c:v>飞机</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Sheet1!$D$2:$D$8</c:f>
              <c:numCache>
                <c:formatCode>0%</c:formatCode>
                <c:ptCount val="7"/>
                <c:pt idx="0">
                  <c:v>0.0296266073520315</c:v>
                </c:pt>
                <c:pt idx="1">
                  <c:v>0.0368039436215272</c:v>
                </c:pt>
                <c:pt idx="2">
                  <c:v>0.0369622912750193</c:v>
                </c:pt>
                <c:pt idx="3">
                  <c:v>0.0449666072240288</c:v>
                </c:pt>
                <c:pt idx="4">
                  <c:v>0.0434769380552513</c:v>
                </c:pt>
                <c:pt idx="5">
                  <c:v>0.0437096407826849</c:v>
                </c:pt>
                <c:pt idx="6">
                  <c:v>0.030904309980052</c:v>
                </c:pt>
              </c:numCache>
            </c:numRef>
          </c:val>
        </c:ser>
        <c:dLbls>
          <c:showLegendKey val="0"/>
          <c:showVal val="1"/>
          <c:showCatName val="0"/>
          <c:showSerName val="0"/>
          <c:showPercent val="0"/>
          <c:showBubbleSize val="0"/>
        </c:dLbls>
        <c:gapWidth val="150"/>
        <c:overlap val="100"/>
        <c:axId val="578691664"/>
        <c:axId val="578693296"/>
      </c:barChart>
      <c:catAx>
        <c:axId val="578691664"/>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578693296"/>
        <c:crosses val="autoZero"/>
        <c:auto val="1"/>
        <c:lblAlgn val="ctr"/>
        <c:lblOffset val="100"/>
        <c:noMultiLvlLbl val="0"/>
      </c:catAx>
      <c:valAx>
        <c:axId val="578693296"/>
        <c:scaling>
          <c:orientation val="minMax"/>
        </c:scaling>
        <c:delete val="0"/>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占比</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578691664"/>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国内来深圳过夜游客数量及走势图</a:t>
            </a:r>
            <a:endParaRPr lang="en-US" altLang="zh-CN"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数量</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1日</c:v>
                </c:pt>
                <c:pt idx="1">
                  <c:v>2日</c:v>
                </c:pt>
                <c:pt idx="2">
                  <c:v>3日</c:v>
                </c:pt>
                <c:pt idx="3">
                  <c:v>4日</c:v>
                </c:pt>
                <c:pt idx="4">
                  <c:v>5日</c:v>
                </c:pt>
                <c:pt idx="5">
                  <c:v>6日</c:v>
                </c:pt>
              </c:strCache>
            </c:strRef>
          </c:cat>
          <c:val>
            <c:numRef>
              <c:f>Sheet1!$B$2:$B$7</c:f>
              <c:numCache>
                <c:formatCode>0.0_ </c:formatCode>
                <c:ptCount val="6"/>
                <c:pt idx="0">
                  <c:v>58.1594</c:v>
                </c:pt>
                <c:pt idx="1">
                  <c:v>18.4812</c:v>
                </c:pt>
                <c:pt idx="2">
                  <c:v>13.3765</c:v>
                </c:pt>
                <c:pt idx="3">
                  <c:v>10.0006</c:v>
                </c:pt>
                <c:pt idx="4">
                  <c:v>9.9565</c:v>
                </c:pt>
                <c:pt idx="5">
                  <c:v>7.5041</c:v>
                </c:pt>
              </c:numCache>
            </c:numRef>
          </c:val>
        </c:ser>
        <c:dLbls>
          <c:showLegendKey val="0"/>
          <c:showVal val="0"/>
          <c:showCatName val="0"/>
          <c:showSerName val="0"/>
          <c:showPercent val="0"/>
          <c:showBubbleSize val="0"/>
        </c:dLbls>
        <c:gapWidth val="150"/>
        <c:axId val="578697104"/>
        <c:axId val="578699824"/>
      </c:barChart>
      <c:catAx>
        <c:axId val="578697104"/>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578699824"/>
        <c:crosses val="autoZero"/>
        <c:auto val="1"/>
        <c:lblAlgn val="ctr"/>
        <c:lblOffset val="100"/>
        <c:noMultiLvlLbl val="0"/>
      </c:catAx>
      <c:valAx>
        <c:axId val="578699824"/>
        <c:scaling>
          <c:orientation val="minMax"/>
        </c:scaling>
        <c:delete val="1"/>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数量（万人次）</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0_ "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578697104"/>
        <c:crosses val="autoZero"/>
        <c:crossBetween val="between"/>
      </c:valAx>
      <c:spPr>
        <a:noFill/>
        <a:ln>
          <a:noFill/>
        </a:ln>
        <a:effectLst/>
      </c:spPr>
    </c:plotArea>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过夜游游客停留天数比例分析</a:t>
            </a:r>
            <a:endParaRPr lang="zh-CN" altLang="en-US" dirty="0">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停留天数比例</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sp3d>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Sheet1!$A$2:$A$7</c:f>
              <c:strCache>
                <c:ptCount val="6"/>
                <c:pt idx="0">
                  <c:v>2天</c:v>
                </c:pt>
                <c:pt idx="1">
                  <c:v>3天</c:v>
                </c:pt>
                <c:pt idx="2">
                  <c:v>4天</c:v>
                </c:pt>
                <c:pt idx="3">
                  <c:v>5天</c:v>
                </c:pt>
                <c:pt idx="4">
                  <c:v>6天</c:v>
                </c:pt>
                <c:pt idx="5">
                  <c:v>7天</c:v>
                </c:pt>
              </c:strCache>
            </c:strRef>
          </c:cat>
          <c:val>
            <c:numRef>
              <c:f>Sheet1!$B$2:$B$7</c:f>
              <c:numCache>
                <c:formatCode>0%</c:formatCode>
                <c:ptCount val="6"/>
                <c:pt idx="0">
                  <c:v>0.264</c:v>
                </c:pt>
                <c:pt idx="1">
                  <c:v>0.204</c:v>
                </c:pt>
                <c:pt idx="2">
                  <c:v>0.134</c:v>
                </c:pt>
                <c:pt idx="3">
                  <c:v>0.092</c:v>
                </c:pt>
                <c:pt idx="4">
                  <c:v>0.067</c:v>
                </c:pt>
                <c:pt idx="5">
                  <c:v>0.239</c:v>
                </c:pt>
              </c:numCache>
            </c:numRef>
          </c:val>
        </c:ser>
        <c:dLbls>
          <c:showLegendKey val="0"/>
          <c:showVal val="0"/>
          <c:showCatName val="0"/>
          <c:showSerName val="0"/>
          <c:showPercent val="0"/>
          <c:showBubbleSize val="0"/>
        </c:dLbls>
        <c:gapWidth val="100"/>
        <c:axId val="578693840"/>
        <c:axId val="578695472"/>
      </c:barChart>
      <c:catAx>
        <c:axId val="578693840"/>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578695472"/>
        <c:crosses val="autoZero"/>
        <c:auto val="1"/>
        <c:lblAlgn val="ctr"/>
        <c:lblOffset val="100"/>
        <c:noMultiLvlLbl val="0"/>
      </c:catAx>
      <c:valAx>
        <c:axId val="578695472"/>
        <c:scaling>
          <c:orientation val="minMax"/>
        </c:scaling>
        <c:delete val="1"/>
        <c:axPos val="l"/>
        <c:numFmt formatCode="0%"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bg1"/>
                </a:solidFill>
                <a:latin typeface="+mn-lt"/>
                <a:ea typeface="+mn-ea"/>
                <a:cs typeface="+mn-cs"/>
              </a:defRPr>
            </a:pPr>
          </a:p>
        </c:txPr>
        <c:crossAx val="578693840"/>
        <c:crosses val="autoZero"/>
        <c:crossBetween val="between"/>
      </c:valAx>
      <c:spPr>
        <a:noFill/>
        <a:ln w="28575">
          <a:noFill/>
        </a:ln>
        <a:effectLst/>
      </c:spPr>
    </c:plotArea>
    <c:plotVisOnly val="1"/>
    <c:dispBlanksAs val="gap"/>
    <c:showDLblsOverMax val="0"/>
  </c:chart>
  <c:spPr>
    <a:noFill/>
    <a:ln w="28575">
      <a:solidFill>
        <a:schemeClr val="bg1"/>
      </a:solidFill>
    </a:ln>
    <a:effectLst/>
  </c:spPr>
  <c:txPr>
    <a:bodyPr/>
    <a:lstStyle/>
    <a:p>
      <a:pPr>
        <a:defRPr lang="zh-CN">
          <a:solidFill>
            <a:schemeClr val="bg1"/>
          </a:solidFill>
        </a:defRPr>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国内来深圳过夜游游客性别分析（按日）</a:t>
            </a:r>
            <a:endParaRPr lang="en-US" altLang="zh-CN"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autoTitleDeleted val="0"/>
    <c:plotArea>
      <c:layout/>
      <c:barChart>
        <c:barDir val="col"/>
        <c:grouping val="percentStacked"/>
        <c:varyColors val="0"/>
        <c:ser>
          <c:idx val="0"/>
          <c:order val="0"/>
          <c:tx>
            <c:strRef>
              <c:f>Sheet1!$B$1</c:f>
              <c:strCache>
                <c:ptCount val="1"/>
                <c:pt idx="0">
                  <c:v>男</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黑体" panose="02010609060101010101" pitchFamily="49" charset="-122"/>
                    <a:ea typeface="黑体" panose="02010609060101010101" pitchFamily="49"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Sheet1!$B$2:$B$8</c:f>
              <c:numCache>
                <c:formatCode>0.0%</c:formatCode>
                <c:ptCount val="7"/>
                <c:pt idx="0">
                  <c:v>0.55471006174555</c:v>
                </c:pt>
                <c:pt idx="1">
                  <c:v>0.567489283130514</c:v>
                </c:pt>
                <c:pt idx="2">
                  <c:v>0.566053143807471</c:v>
                </c:pt>
                <c:pt idx="3">
                  <c:v>0.5545863506693</c:v>
                </c:pt>
                <c:pt idx="4">
                  <c:v>0.558917021809977</c:v>
                </c:pt>
                <c:pt idx="5">
                  <c:v>0.568660987621456</c:v>
                </c:pt>
              </c:numCache>
            </c:numRef>
          </c:val>
        </c:ser>
        <c:ser>
          <c:idx val="1"/>
          <c:order val="1"/>
          <c:tx>
            <c:strRef>
              <c:f>Sheet1!$C$1</c:f>
              <c:strCache>
                <c:ptCount val="1"/>
                <c:pt idx="0">
                  <c:v>女</c:v>
                </c:pt>
              </c:strCache>
            </c:strRef>
          </c:tx>
          <c:spPr>
            <a:solidFill>
              <a:schemeClr val="accent2"/>
            </a:solidFill>
            <a:ln>
              <a:noFill/>
            </a:ln>
            <a:effectLst/>
          </c:spPr>
          <c:invertIfNegative val="0"/>
          <c:dLbls>
            <c:numFmt formatCode="General" sourceLinked="1"/>
            <c:spPr>
              <a:noFill/>
              <a:ln>
                <a:noFill/>
              </a:ln>
              <a:effectLst/>
            </c:spPr>
            <c:txPr>
              <a:bodyPr rot="0" spcFirstLastPara="0" vertOverflow="ellipsis" vert="horz" wrap="square" lIns="38100" tIns="19050" rIns="38100" bIns="19050" anchor="ctr" anchorCtr="1"/>
              <a:lstStyle/>
              <a:p>
                <a:pPr>
                  <a:defRPr lang="zh-CN" sz="1195"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cap="flat" cmpd="sng" algn="ctr">
                      <a:solidFill>
                        <a:schemeClr val="tx1">
                          <a:lumMod val="35000"/>
                          <a:lumOff val="65000"/>
                        </a:schemeClr>
                      </a:solidFill>
                      <a:round/>
                    </a:ln>
                    <a:effectLst/>
                  </c:spPr>
                </c15:leaderLines>
              </c:ext>
            </c:extLst>
          </c:dLbls>
          <c:cat>
            <c:strRef>
              <c:f>Sheet1!$A$2:$A$8</c:f>
              <c:strCache>
                <c:ptCount val="7"/>
                <c:pt idx="0">
                  <c:v>1日</c:v>
                </c:pt>
                <c:pt idx="1">
                  <c:v>2日</c:v>
                </c:pt>
                <c:pt idx="2">
                  <c:v>3日</c:v>
                </c:pt>
                <c:pt idx="3">
                  <c:v>4日</c:v>
                </c:pt>
                <c:pt idx="4">
                  <c:v>5日</c:v>
                </c:pt>
                <c:pt idx="5">
                  <c:v>6日</c:v>
                </c:pt>
                <c:pt idx="6">
                  <c:v>7日</c:v>
                </c:pt>
              </c:strCache>
            </c:strRef>
          </c:cat>
          <c:val>
            <c:numRef>
              <c:f>Sheet1!$C$2:$C$8</c:f>
              <c:numCache>
                <c:formatCode>0.0%</c:formatCode>
                <c:ptCount val="7"/>
                <c:pt idx="0">
                  <c:v>0.44528993825445</c:v>
                </c:pt>
                <c:pt idx="1">
                  <c:v>0.432510716869486</c:v>
                </c:pt>
                <c:pt idx="2">
                  <c:v>0.433946856192529</c:v>
                </c:pt>
                <c:pt idx="3">
                  <c:v>0.4454136493307</c:v>
                </c:pt>
                <c:pt idx="4">
                  <c:v>0.441082978190023</c:v>
                </c:pt>
                <c:pt idx="5">
                  <c:v>0.431339012378544</c:v>
                </c:pt>
              </c:numCache>
            </c:numRef>
          </c:val>
        </c:ser>
        <c:dLbls>
          <c:showLegendKey val="0"/>
          <c:showVal val="1"/>
          <c:showCatName val="0"/>
          <c:showSerName val="0"/>
          <c:showPercent val="0"/>
          <c:showBubbleSize val="0"/>
        </c:dLbls>
        <c:gapWidth val="150"/>
        <c:overlap val="100"/>
        <c:axId val="578696016"/>
        <c:axId val="866641344"/>
      </c:barChart>
      <c:catAx>
        <c:axId val="578696016"/>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866641344"/>
        <c:crosses val="autoZero"/>
        <c:auto val="1"/>
        <c:lblAlgn val="ctr"/>
        <c:lblOffset val="100"/>
        <c:noMultiLvlLbl val="0"/>
      </c:catAx>
      <c:valAx>
        <c:axId val="866641344"/>
        <c:scaling>
          <c:orientation val="minMax"/>
        </c:scaling>
        <c:delete val="0"/>
        <c:axPos val="l"/>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占比</a:t>
                </a:r>
                <a:endParaRPr lang="zh-CN" altLang="en-US"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crossAx val="57869601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p>
      </c:txPr>
    </c:legend>
    <c:plotVisOnly val="1"/>
    <c:dispBlanksAs val="gap"/>
    <c:showDLblsOverMax val="0"/>
  </c:chart>
  <c:spPr>
    <a:noFill/>
    <a:ln w="28575">
      <a:solidFill>
        <a:schemeClr val="bg1"/>
      </a:solid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4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4C2A6-243A-4CFB-B339-47422C382E1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797DBA-12B7-4E05-A01E-39188892D4A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a:t>
            </a:r>
            <a:r>
              <a:rPr lang="zh-CN" altLang="en-US" dirty="0"/>
              <a:t>日比例变化大，是因为未知比例大、分摊导致。</a:t>
            </a:r>
            <a:endParaRPr lang="zh-CN" altLang="en-US" dirty="0"/>
          </a:p>
        </p:txBody>
      </p:sp>
      <p:sp>
        <p:nvSpPr>
          <p:cNvPr id="4" name="灯片编号占位符 3"/>
          <p:cNvSpPr>
            <a:spLocks noGrp="1"/>
          </p:cNvSpPr>
          <p:nvPr>
            <p:ph type="sldNum" sz="quarter" idx="10"/>
          </p:nvPr>
        </p:nvSpPr>
        <p:spPr/>
        <p:txBody>
          <a:bodyPr/>
          <a:lstStyle/>
          <a:p>
            <a:fld id="{35797DBA-12B7-4E05-A01E-39188892D4A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5797DBA-12B7-4E05-A01E-39188892D4A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a:defRPr>
                <a:solidFill>
                  <a:schemeClr val="bg1"/>
                </a:solidFill>
              </a:defRPr>
            </a:lvl1pPr>
          </a:lstStyle>
          <a:p>
            <a:fld id="{091724DE-F2C0-4355-A5F3-6327789F68F2}"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3C9663-38A9-4B57-9670-14B0C1740DB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3C9663-38A9-4B57-9670-14B0C1740DB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chart" Target="../charts/chart7.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chart" Target="../charts/chart8.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4.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chart" Target="../charts/chart9.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png"/><Relationship Id="rId3" Type="http://schemas.openxmlformats.org/officeDocument/2006/relationships/image" Target="../media/image4.png"/><Relationship Id="rId2" Type="http://schemas.openxmlformats.org/officeDocument/2006/relationships/chart" Target="../charts/chart11.xml"/><Relationship Id="rId1" Type="http://schemas.openxmlformats.org/officeDocument/2006/relationships/chart" Target="../charts/chart10.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0.emf"/><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chart" Target="../charts/chart12.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chart" Target="../charts/chart13.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2.xml"/><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4.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chart" Target="../charts/chart14.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png"/><Relationship Id="rId3" Type="http://schemas.openxmlformats.org/officeDocument/2006/relationships/image" Target="../media/image4.png"/><Relationship Id="rId2" Type="http://schemas.openxmlformats.org/officeDocument/2006/relationships/chart" Target="../charts/chart16.xml"/><Relationship Id="rId1" Type="http://schemas.openxmlformats.org/officeDocument/2006/relationships/chart" Target="../charts/chart15.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3.png"/><Relationship Id="rId3" Type="http://schemas.openxmlformats.org/officeDocument/2006/relationships/image" Target="../media/image4.png"/><Relationship Id="rId2" Type="http://schemas.openxmlformats.org/officeDocument/2006/relationships/image" Target="../media/image8.emf"/><Relationship Id="rId1" Type="http://schemas.openxmlformats.org/officeDocument/2006/relationships/chart" Target="../charts/chart17.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chart" Target="../charts/chart18.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chart" Target="../charts/chart19.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4.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chart" Target="../charts/chart20.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png"/><Relationship Id="rId3" Type="http://schemas.openxmlformats.org/officeDocument/2006/relationships/image" Target="../media/image4.png"/><Relationship Id="rId2" Type="http://schemas.openxmlformats.org/officeDocument/2006/relationships/chart" Target="../charts/chart22.xml"/><Relationship Id="rId1" Type="http://schemas.openxmlformats.org/officeDocument/2006/relationships/chart" Target="../charts/chart21.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9.emf"/><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4.png"/><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chart" Target="../charts/chart23.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chart" Target="../charts/chart24.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chart" Target="../charts/chart25.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image" Target="../media/image4.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4.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chart" Target="../charts/chart26.xml"/></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png"/><Relationship Id="rId3" Type="http://schemas.openxmlformats.org/officeDocument/2006/relationships/image" Target="../media/image4.png"/><Relationship Id="rId2" Type="http://schemas.openxmlformats.org/officeDocument/2006/relationships/chart" Target="../charts/chart28.xml"/><Relationship Id="rId1" Type="http://schemas.openxmlformats.org/officeDocument/2006/relationships/chart" Target="../charts/chart27.xml"/></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0.emf"/><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chart" Target="../charts/chart29.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chart" Target="../charts/chart30.xml"/></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image" Target="../media/image4.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chart" Target="../charts/chart31.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chart" Target="../charts/chart1.xml"/></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4.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chart" Target="../charts/chart32.xml"/></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png"/><Relationship Id="rId3" Type="http://schemas.openxmlformats.org/officeDocument/2006/relationships/image" Target="../media/image4.png"/><Relationship Id="rId2" Type="http://schemas.openxmlformats.org/officeDocument/2006/relationships/chart" Target="../charts/chart34.xml"/><Relationship Id="rId1" Type="http://schemas.openxmlformats.org/officeDocument/2006/relationships/chart" Target="../charts/chart33.xml"/></Relationships>
</file>

<file path=ppt/slides/_rels/slide42.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0.emf"/><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chart" Target="../charts/chart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chart" Target="../charts/chart36.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chart" Target="../charts/chart37.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chart" Target="../charts/chart38.xml"/></Relationships>
</file>

<file path=ppt/slides/_rels/slide47.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4.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chart" Target="../charts/chart39.xml"/></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2.xml"/><Relationship Id="rId4" Type="http://schemas.openxmlformats.org/officeDocument/2006/relationships/image" Target="../media/image3.png"/><Relationship Id="rId3" Type="http://schemas.openxmlformats.org/officeDocument/2006/relationships/image" Target="../media/image4.png"/><Relationship Id="rId2" Type="http://schemas.openxmlformats.org/officeDocument/2006/relationships/chart" Target="../charts/chart41.xml"/><Relationship Id="rId1" Type="http://schemas.openxmlformats.org/officeDocument/2006/relationships/chart" Target="../charts/chart40.xml"/></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chart" Target="../charts/chart42.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chart" Target="../charts/chart2.xml"/></Relationships>
</file>

<file path=ppt/slides/_rels/slide50.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4.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chart" Target="../charts/chart43.xml"/></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png"/><Relationship Id="rId3" Type="http://schemas.openxmlformats.org/officeDocument/2006/relationships/image" Target="../media/image4.png"/><Relationship Id="rId2" Type="http://schemas.openxmlformats.org/officeDocument/2006/relationships/chart" Target="../charts/chart45.xml"/><Relationship Id="rId1" Type="http://schemas.openxmlformats.org/officeDocument/2006/relationships/chart" Target="../charts/chart44.xml"/></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chart" Target="../charts/chart46.xml"/></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chart" Target="../charts/chart47.xml"/></Relationships>
</file>

<file path=ppt/slides/_rels/slide54.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4.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chart" Target="../charts/chart48.xml"/></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png"/><Relationship Id="rId3" Type="http://schemas.openxmlformats.org/officeDocument/2006/relationships/image" Target="../media/image4.png"/><Relationship Id="rId2" Type="http://schemas.openxmlformats.org/officeDocument/2006/relationships/chart" Target="../charts/chart50.xml"/><Relationship Id="rId1" Type="http://schemas.openxmlformats.org/officeDocument/2006/relationships/chart" Target="../charts/chart49.xml"/></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chart" Target="../charts/chart51.xml"/></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chart" Target="../charts/chart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4.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chart" Target="../charts/chart3.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png"/><Relationship Id="rId3" Type="http://schemas.openxmlformats.org/officeDocument/2006/relationships/image" Target="../media/image4.png"/><Relationship Id="rId2" Type="http://schemas.openxmlformats.org/officeDocument/2006/relationships/chart" Target="../charts/chart5.xml"/><Relationship Id="rId1" Type="http://schemas.openxmlformats.org/officeDocument/2006/relationships/chart" Target="../charts/chart4.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0.emf"/><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chart" Target="../charts/char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4493623"/>
            <a:ext cx="12192000" cy="236437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pic>
        <p:nvPicPr>
          <p:cNvPr id="3" name="图片 2"/>
          <p:cNvPicPr>
            <a:picLocks noChangeAspect="1"/>
          </p:cNvPicPr>
          <p:nvPr/>
        </p:nvPicPr>
        <p:blipFill>
          <a:blip r:embed="rId1"/>
          <a:stretch>
            <a:fillRect/>
          </a:stretch>
        </p:blipFill>
        <p:spPr>
          <a:xfrm>
            <a:off x="0" y="-7014"/>
            <a:ext cx="12192000" cy="4500637"/>
          </a:xfrm>
          <a:prstGeom prst="rect">
            <a:avLst/>
          </a:prstGeom>
          <a:ln>
            <a:solidFill>
              <a:schemeClr val="accent1"/>
            </a:solidFill>
          </a:ln>
        </p:spPr>
      </p:pic>
      <p:sp>
        <p:nvSpPr>
          <p:cNvPr id="6" name="标题 1"/>
          <p:cNvSpPr txBox="1"/>
          <p:nvPr/>
        </p:nvSpPr>
        <p:spPr>
          <a:xfrm>
            <a:off x="3827417" y="4584455"/>
            <a:ext cx="8164286" cy="811113"/>
          </a:xfrm>
          <a:prstGeom prst="rect">
            <a:avLst/>
          </a:prstGeom>
        </p:spPr>
        <p:txBody>
          <a:bodyPr anchor="ctr"/>
          <a:lstStyle>
            <a:lvl1pPr marL="685800" indent="-685800" algn="l" rtl="0" eaLnBrk="0" fontAlgn="base" hangingPunct="0">
              <a:lnSpc>
                <a:spcPct val="90000"/>
              </a:lnSpc>
              <a:spcBef>
                <a:spcPct val="0"/>
              </a:spcBef>
              <a:spcAft>
                <a:spcPct val="0"/>
              </a:spcAft>
              <a:defRPr sz="3300">
                <a:solidFill>
                  <a:schemeClr val="tx1"/>
                </a:solidFill>
                <a:latin typeface="+mj-lt"/>
                <a:ea typeface="+mj-ea"/>
                <a:cs typeface="+mj-cs"/>
                <a:sym typeface="Arial Black" panose="020B0A04020102020204" pitchFamily="34" charset="0"/>
              </a:defRPr>
            </a:lvl1pPr>
            <a:lvl2pPr marL="685800" indent="-685800" algn="l" rtl="0" eaLnBrk="0" fontAlgn="base" hangingPunct="0">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2pPr>
            <a:lvl3pPr marL="685800" indent="-685800" algn="l" rtl="0" eaLnBrk="0" fontAlgn="base" hangingPunct="0">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3pPr>
            <a:lvl4pPr marL="685800" indent="-685800" algn="l" rtl="0" eaLnBrk="0" fontAlgn="base" hangingPunct="0">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4pPr>
            <a:lvl5pPr marL="685800" indent="-685800" algn="l" rtl="0" eaLnBrk="0" fontAlgn="base" hangingPunct="0">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5pPr>
            <a:lvl6pPr marL="1028700" indent="-685800" algn="l" rtl="0" fontAlgn="base">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6pPr>
            <a:lvl7pPr marL="1371600" indent="-685800" algn="l" rtl="0" fontAlgn="base">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7pPr>
            <a:lvl8pPr marL="1714500" indent="-685800" algn="l" rtl="0" fontAlgn="base">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8pPr>
            <a:lvl9pPr marL="2057400" indent="-685800" algn="l" rtl="0" fontAlgn="base">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9pPr>
          </a:lstStyle>
          <a:p>
            <a:pPr marL="0" indent="0" algn="ctr"/>
            <a:r>
              <a:rPr lang="zh-CN" altLang="en-US" sz="3200" b="1" kern="0" dirty="0">
                <a:solidFill>
                  <a:schemeClr val="bg1"/>
                </a:solidFill>
                <a:latin typeface="黑体" panose="02010609060101010101" pitchFamily="49" charset="-122"/>
                <a:ea typeface="黑体" panose="02010609060101010101" pitchFamily="49" charset="-122"/>
              </a:rPr>
              <a:t>深圳市旅游游客大数据分析</a:t>
            </a:r>
            <a:r>
              <a:rPr lang="en-US" altLang="zh-CN" sz="3200" b="1" kern="0" dirty="0" smtClean="0">
                <a:solidFill>
                  <a:schemeClr val="bg1"/>
                </a:solidFill>
                <a:latin typeface="黑体" panose="02010609060101010101" pitchFamily="49" charset="-122"/>
                <a:ea typeface="黑体" panose="02010609060101010101" pitchFamily="49" charset="-122"/>
              </a:rPr>
              <a:t>-</a:t>
            </a:r>
            <a:r>
              <a:rPr lang="zh-CN" altLang="en-US" sz="3200" b="1" kern="0" dirty="0">
                <a:solidFill>
                  <a:schemeClr val="bg1"/>
                </a:solidFill>
                <a:latin typeface="黑体" panose="02010609060101010101" pitchFamily="49" charset="-122"/>
                <a:ea typeface="黑体" panose="02010609060101010101" pitchFamily="49" charset="-122"/>
              </a:rPr>
              <a:t>国庆</a:t>
            </a:r>
            <a:r>
              <a:rPr lang="zh-CN" altLang="en-US" sz="3200" b="1" kern="0" dirty="0" smtClean="0">
                <a:solidFill>
                  <a:schemeClr val="bg1"/>
                </a:solidFill>
                <a:latin typeface="黑体" panose="02010609060101010101" pitchFamily="49" charset="-122"/>
                <a:ea typeface="黑体" panose="02010609060101010101" pitchFamily="49" charset="-122"/>
              </a:rPr>
              <a:t>假期</a:t>
            </a:r>
            <a:r>
              <a:rPr lang="zh-CN" altLang="en-US" sz="3200" b="1" kern="0" dirty="0">
                <a:solidFill>
                  <a:schemeClr val="bg1"/>
                </a:solidFill>
                <a:latin typeface="黑体" panose="02010609060101010101" pitchFamily="49" charset="-122"/>
                <a:ea typeface="黑体" panose="02010609060101010101" pitchFamily="49" charset="-122"/>
              </a:rPr>
              <a:t>报告</a:t>
            </a:r>
            <a:endParaRPr lang="zh-CN" altLang="en-US" sz="3200" b="1" kern="0" dirty="0">
              <a:solidFill>
                <a:schemeClr val="bg1"/>
              </a:solidFill>
              <a:latin typeface="黑体" panose="02010609060101010101" pitchFamily="49" charset="-122"/>
              <a:ea typeface="黑体" panose="02010609060101010101" pitchFamily="49" charset="-122"/>
            </a:endParaRPr>
          </a:p>
        </p:txBody>
      </p:sp>
      <p:sp>
        <p:nvSpPr>
          <p:cNvPr id="7" name="副标题 2"/>
          <p:cNvSpPr txBox="1"/>
          <p:nvPr/>
        </p:nvSpPr>
        <p:spPr>
          <a:xfrm>
            <a:off x="4918166" y="5486400"/>
            <a:ext cx="6574550" cy="564490"/>
          </a:xfrm>
          <a:prstGeom prst="rect">
            <a:avLst/>
          </a:prstGeom>
        </p:spPr>
        <p:txBody>
          <a:bodyPr/>
          <a:lstStyle>
            <a:lvl1pPr marL="171450" indent="-171450" algn="l" rtl="0" eaLnBrk="0" fontAlgn="base" hangingPunct="0">
              <a:lnSpc>
                <a:spcPct val="90000"/>
              </a:lnSpc>
              <a:spcBef>
                <a:spcPts val="750"/>
              </a:spcBef>
              <a:spcAft>
                <a:spcPct val="0"/>
              </a:spcAft>
              <a:buFont typeface="Arial" panose="020B0604020202020204" pitchFamily="34" charset="0"/>
              <a:buChar char="•"/>
              <a:defRPr sz="2100">
                <a:solidFill>
                  <a:schemeClr val="tx1"/>
                </a:solidFill>
                <a:latin typeface="+mn-lt"/>
                <a:ea typeface="+mn-ea"/>
                <a:cs typeface="+mn-cs"/>
                <a:sym typeface="Arial" panose="020B0604020202020204" pitchFamily="34" charset="0"/>
              </a:defRPr>
            </a:lvl1pPr>
            <a:lvl2pPr marL="514350" indent="-171450" algn="l" rtl="0" eaLnBrk="0" fontAlgn="base" hangingPunct="0">
              <a:lnSpc>
                <a:spcPct val="90000"/>
              </a:lnSpc>
              <a:spcBef>
                <a:spcPts val="375"/>
              </a:spcBef>
              <a:spcAft>
                <a:spcPct val="0"/>
              </a:spcAft>
              <a:buFont typeface="Arial" panose="020B0604020202020204" pitchFamily="34" charset="0"/>
              <a:buChar char="•"/>
              <a:defRPr sz="1800">
                <a:solidFill>
                  <a:schemeClr val="tx1"/>
                </a:solidFill>
                <a:latin typeface="+mn-lt"/>
                <a:ea typeface="+mn-ea"/>
                <a:sym typeface="Arial" panose="020B0604020202020204" pitchFamily="34" charset="0"/>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mn-lt"/>
                <a:ea typeface="+mn-ea"/>
                <a:sym typeface="Arial" panose="020B0604020202020204" pitchFamily="34" charset="0"/>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sym typeface="Arial" panose="020B0604020202020204" pitchFamily="34" charset="0"/>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sym typeface="Arial" panose="020B0604020202020204" pitchFamily="34" charset="0"/>
              </a:defRPr>
            </a:lvl5pPr>
            <a:lvl6pPr marL="1885950" indent="-171450" algn="l" rtl="0" fontAlgn="base">
              <a:lnSpc>
                <a:spcPct val="90000"/>
              </a:lnSpc>
              <a:spcBef>
                <a:spcPts val="375"/>
              </a:spcBef>
              <a:spcAft>
                <a:spcPct val="0"/>
              </a:spcAft>
              <a:buFont typeface="Arial" panose="020B0604020202020204" pitchFamily="34" charset="0"/>
              <a:buChar char="•"/>
              <a:defRPr>
                <a:solidFill>
                  <a:schemeClr val="tx1"/>
                </a:solidFill>
                <a:latin typeface="+mn-lt"/>
                <a:ea typeface="+mn-ea"/>
                <a:sym typeface="Arial" panose="020B0604020202020204" pitchFamily="34" charset="0"/>
              </a:defRPr>
            </a:lvl6pPr>
            <a:lvl7pPr marL="2228850" indent="-171450" algn="l" rtl="0" fontAlgn="base">
              <a:lnSpc>
                <a:spcPct val="90000"/>
              </a:lnSpc>
              <a:spcBef>
                <a:spcPts val="375"/>
              </a:spcBef>
              <a:spcAft>
                <a:spcPct val="0"/>
              </a:spcAft>
              <a:buFont typeface="Arial" panose="020B0604020202020204" pitchFamily="34" charset="0"/>
              <a:buChar char="•"/>
              <a:defRPr>
                <a:solidFill>
                  <a:schemeClr val="tx1"/>
                </a:solidFill>
                <a:latin typeface="+mn-lt"/>
                <a:ea typeface="+mn-ea"/>
                <a:sym typeface="Arial" panose="020B0604020202020204" pitchFamily="34" charset="0"/>
              </a:defRPr>
            </a:lvl7pPr>
            <a:lvl8pPr marL="2571750" indent="-171450" algn="l" rtl="0" fontAlgn="base">
              <a:lnSpc>
                <a:spcPct val="90000"/>
              </a:lnSpc>
              <a:spcBef>
                <a:spcPts val="375"/>
              </a:spcBef>
              <a:spcAft>
                <a:spcPct val="0"/>
              </a:spcAft>
              <a:buFont typeface="Arial" panose="020B0604020202020204" pitchFamily="34" charset="0"/>
              <a:buChar char="•"/>
              <a:defRPr>
                <a:solidFill>
                  <a:schemeClr val="tx1"/>
                </a:solidFill>
                <a:latin typeface="+mn-lt"/>
                <a:ea typeface="+mn-ea"/>
                <a:sym typeface="Arial" panose="020B0604020202020204" pitchFamily="34" charset="0"/>
              </a:defRPr>
            </a:lvl8pPr>
            <a:lvl9pPr marL="2914650" indent="-171450" algn="l" rtl="0" fontAlgn="base">
              <a:lnSpc>
                <a:spcPct val="90000"/>
              </a:lnSpc>
              <a:spcBef>
                <a:spcPts val="375"/>
              </a:spcBef>
              <a:spcAft>
                <a:spcPct val="0"/>
              </a:spcAft>
              <a:buFont typeface="Arial" panose="020B0604020202020204" pitchFamily="34" charset="0"/>
              <a:buChar char="•"/>
              <a:defRPr>
                <a:solidFill>
                  <a:schemeClr val="tx1"/>
                </a:solidFill>
                <a:latin typeface="+mn-lt"/>
                <a:ea typeface="+mn-ea"/>
                <a:sym typeface="Arial" panose="020B0604020202020204" pitchFamily="34" charset="0"/>
              </a:defRPr>
            </a:lvl9pPr>
          </a:lstStyle>
          <a:p>
            <a:pPr marL="0" indent="0" algn="ctr">
              <a:buNone/>
            </a:pPr>
            <a:r>
              <a:rPr lang="zh-CN" altLang="en-US" sz="2000" b="1" kern="0" dirty="0">
                <a:solidFill>
                  <a:schemeClr val="bg1"/>
                </a:solidFill>
                <a:latin typeface="黑体" panose="02010609060101010101" pitchFamily="49" charset="-122"/>
                <a:ea typeface="黑体" panose="02010609060101010101" pitchFamily="49" charset="-122"/>
              </a:rPr>
              <a:t>深圳文体旅游局、广东联通联合出品</a:t>
            </a:r>
            <a:endParaRPr lang="en-US" altLang="zh-CN" sz="2000" b="1" kern="0" dirty="0">
              <a:solidFill>
                <a:schemeClr val="bg1"/>
              </a:solidFill>
              <a:latin typeface="黑体" panose="02010609060101010101" pitchFamily="49" charset="-122"/>
              <a:ea typeface="黑体" panose="02010609060101010101" pitchFamily="49" charset="-122"/>
            </a:endParaRPr>
          </a:p>
          <a:p>
            <a:pPr marL="0" indent="0" algn="ctr">
              <a:buNone/>
            </a:pPr>
            <a:r>
              <a:rPr lang="en-US" altLang="zh-CN" sz="2000" b="1" kern="0" dirty="0">
                <a:solidFill>
                  <a:schemeClr val="bg1"/>
                </a:solidFill>
                <a:latin typeface="黑体" panose="02010609060101010101" pitchFamily="49" charset="-122"/>
                <a:ea typeface="黑体" panose="02010609060101010101" pitchFamily="49" charset="-122"/>
              </a:rPr>
              <a:t>2018</a:t>
            </a:r>
            <a:r>
              <a:rPr lang="zh-CN" altLang="en-US" sz="2000" b="1" kern="0" dirty="0" smtClean="0">
                <a:solidFill>
                  <a:schemeClr val="bg1"/>
                </a:solidFill>
                <a:latin typeface="黑体" panose="02010609060101010101" pitchFamily="49" charset="-122"/>
                <a:ea typeface="黑体" panose="02010609060101010101" pitchFamily="49" charset="-122"/>
              </a:rPr>
              <a:t>年</a:t>
            </a:r>
            <a:r>
              <a:rPr lang="en-US" altLang="zh-CN" sz="2000" b="1" kern="0" dirty="0" smtClean="0">
                <a:solidFill>
                  <a:schemeClr val="bg1"/>
                </a:solidFill>
                <a:latin typeface="黑体" panose="02010609060101010101" pitchFamily="49" charset="-122"/>
                <a:ea typeface="黑体" panose="02010609060101010101" pitchFamily="49" charset="-122"/>
              </a:rPr>
              <a:t>10</a:t>
            </a:r>
            <a:r>
              <a:rPr lang="zh-CN" altLang="en-US" sz="2000" b="1" kern="0" dirty="0" smtClean="0">
                <a:solidFill>
                  <a:schemeClr val="bg1"/>
                </a:solidFill>
                <a:latin typeface="黑体" panose="02010609060101010101" pitchFamily="49" charset="-122"/>
                <a:ea typeface="黑体" panose="02010609060101010101" pitchFamily="49" charset="-122"/>
              </a:rPr>
              <a:t>月</a:t>
            </a:r>
            <a:endParaRPr lang="en-US" altLang="zh-CN" sz="2000" b="1" kern="0" dirty="0">
              <a:solidFill>
                <a:schemeClr val="bg1"/>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172128" y="4680590"/>
            <a:ext cx="1406845" cy="1374093"/>
          </a:xfrm>
          <a:prstGeom prst="rect">
            <a:avLst/>
          </a:prstGeom>
        </p:spPr>
      </p:pic>
      <p:pic>
        <p:nvPicPr>
          <p:cNvPr id="4" name="图片 3"/>
          <p:cNvPicPr>
            <a:picLocks noChangeAspect="1"/>
          </p:cNvPicPr>
          <p:nvPr/>
        </p:nvPicPr>
        <p:blipFill>
          <a:blip r:embed="rId3"/>
          <a:stretch>
            <a:fillRect/>
          </a:stretch>
        </p:blipFill>
        <p:spPr>
          <a:xfrm>
            <a:off x="1692317" y="4680591"/>
            <a:ext cx="1614086" cy="1370299"/>
          </a:xfrm>
          <a:prstGeom prst="rect">
            <a:avLst/>
          </a:prstGeom>
        </p:spPr>
      </p:pic>
      <p:sp>
        <p:nvSpPr>
          <p:cNvPr id="9" name="灯片编号占位符 8"/>
          <p:cNvSpPr>
            <a:spLocks noGrp="1"/>
          </p:cNvSpPr>
          <p:nvPr>
            <p:ph type="sldNum" sz="quarter" idx="12"/>
          </p:nvPr>
        </p:nvSpPr>
        <p:spPr/>
        <p:txBody>
          <a:bodyPr/>
          <a:lstStyle/>
          <a:p>
            <a:fld id="{091724DE-F2C0-4355-A5F3-6327789F68F2}" type="slidenum">
              <a:rPr lang="zh-CN" altLang="en-US" smtClean="0"/>
            </a:fld>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2.1</a:t>
            </a:r>
            <a:r>
              <a:rPr lang="zh-CN" altLang="en-US" sz="2800" dirty="0">
                <a:solidFill>
                  <a:schemeClr val="tx1"/>
                </a:solidFill>
                <a:latin typeface="黑体" panose="02010609060101010101" pitchFamily="49" charset="-122"/>
                <a:ea typeface="黑体" panose="02010609060101010101" pitchFamily="49" charset="-122"/>
              </a:rPr>
              <a:t>：国内来深圳过夜游游客每日数量及走势</a:t>
            </a:r>
            <a:endParaRPr lang="zh-CN" altLang="en-US" sz="2800" dirty="0">
              <a:solidFill>
                <a:schemeClr val="tx1"/>
              </a:solidFill>
              <a:latin typeface="黑体" panose="02010609060101010101" pitchFamily="49" charset="-122"/>
              <a:ea typeface="黑体" panose="02010609060101010101" pitchFamily="49" charset="-122"/>
            </a:endParaRPr>
          </a:p>
        </p:txBody>
      </p:sp>
      <p:graphicFrame>
        <p:nvGraphicFramePr>
          <p:cNvPr id="6" name="图表 5"/>
          <p:cNvGraphicFramePr/>
          <p:nvPr/>
        </p:nvGraphicFramePr>
        <p:xfrm>
          <a:off x="1714524" y="2030465"/>
          <a:ext cx="9246679" cy="4134361"/>
        </p:xfrm>
        <a:graphic>
          <a:graphicData uri="http://schemas.openxmlformats.org/drawingml/2006/chart">
            <c:chart xmlns:c="http://schemas.openxmlformats.org/drawingml/2006/chart" xmlns:r="http://schemas.openxmlformats.org/officeDocument/2006/relationships" r:id="rId1"/>
          </a:graphicData>
        </a:graphic>
      </p:graphicFrame>
      <p:sp>
        <p:nvSpPr>
          <p:cNvPr id="7" name="矩形 6"/>
          <p:cNvSpPr/>
          <p:nvPr/>
        </p:nvSpPr>
        <p:spPr>
          <a:xfrm>
            <a:off x="640407" y="876615"/>
            <a:ext cx="11087721" cy="922020"/>
          </a:xfrm>
          <a:prstGeom prst="rect">
            <a:avLst/>
          </a:prstGeom>
        </p:spPr>
        <p:txBody>
          <a:bodyPr wrap="square">
            <a:spAutoFit/>
          </a:bodyPr>
          <a:lstStyle/>
          <a:p>
            <a:pPr indent="355600" algn="just">
              <a:lnSpc>
                <a:spcPct val="150000"/>
              </a:lnSpc>
              <a:spcAft>
                <a:spcPts val="0"/>
              </a:spcAft>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国内来深圳过夜游的游客</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共计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121.5</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人次，其中</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日当天</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来客呈高峰状态。建议重要节日前一周在主要交通枢纽布置相关餐饮、交通、住宿指引。</a:t>
            </a:r>
            <a:endParaRPr lang="zh-CN" altLang="en-US" dirty="0"/>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2" cstate="print"/>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sp>
        <p:nvSpPr>
          <p:cNvPr id="2" name="文本框 1"/>
          <p:cNvSpPr txBox="1"/>
          <p:nvPr/>
        </p:nvSpPr>
        <p:spPr>
          <a:xfrm>
            <a:off x="7178675" y="2651125"/>
            <a:ext cx="3521075" cy="829945"/>
          </a:xfrm>
          <a:prstGeom prst="rect">
            <a:avLst/>
          </a:prstGeom>
          <a:noFill/>
        </p:spPr>
        <p:txBody>
          <a:bodyPr wrap="square" rtlCol="0">
            <a:spAutoFit/>
          </a:bodyPr>
          <a:p>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这里添加</a:t>
            </a: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日数据，别忘了</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2.2</a:t>
            </a:r>
            <a:r>
              <a:rPr lang="zh-CN" altLang="en-US" sz="2800" dirty="0">
                <a:solidFill>
                  <a:schemeClr val="tx1"/>
                </a:solidFill>
                <a:latin typeface="黑体" panose="02010609060101010101" pitchFamily="49" charset="-122"/>
                <a:ea typeface="黑体" panose="02010609060101010101" pitchFamily="49" charset="-122"/>
              </a:rPr>
              <a:t>：国内来深圳过夜游游客来源分析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589448" y="751620"/>
            <a:ext cx="10948744" cy="1169551"/>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在深圳停留过夜的游的游客来源前</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个省份依次是广东</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、湖南</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、湖北、上海</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、河南、北京、</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广西</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、福建、江西、四川，</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每日游客前</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个来源省份情况如右表所示。</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3" name="图片 12"/>
          <p:cNvPicPr>
            <a:picLocks noChangeAspect="1"/>
          </p:cNvPicPr>
          <p:nvPr/>
        </p:nvPicPr>
        <p:blipFill>
          <a:blip r:embed="rId1" cstate="print"/>
          <a:stretch>
            <a:fillRect/>
          </a:stretch>
        </p:blipFill>
        <p:spPr>
          <a:xfrm>
            <a:off x="10367319" y="62776"/>
            <a:ext cx="833521" cy="763300"/>
          </a:xfrm>
          <a:prstGeom prst="rect">
            <a:avLst/>
          </a:prstGeom>
        </p:spPr>
      </p:pic>
      <p:pic>
        <p:nvPicPr>
          <p:cNvPr id="14" name="图片 13"/>
          <p:cNvPicPr>
            <a:picLocks noChangeAspect="1"/>
          </p:cNvPicPr>
          <p:nvPr/>
        </p:nvPicPr>
        <p:blipFill>
          <a:blip r:embed="rId2"/>
          <a:stretch>
            <a:fillRect/>
          </a:stretch>
        </p:blipFill>
        <p:spPr>
          <a:xfrm>
            <a:off x="11200841" y="62776"/>
            <a:ext cx="890522" cy="761206"/>
          </a:xfrm>
          <a:prstGeom prst="rect">
            <a:avLst/>
          </a:prstGeom>
        </p:spPr>
      </p:pic>
      <p:sp>
        <p:nvSpPr>
          <p:cNvPr id="16" name="文本框 15"/>
          <p:cNvSpPr txBox="1"/>
          <p:nvPr/>
        </p:nvSpPr>
        <p:spPr>
          <a:xfrm>
            <a:off x="7001302" y="2057925"/>
            <a:ext cx="4454857" cy="369332"/>
          </a:xfrm>
          <a:prstGeom prst="rect">
            <a:avLst/>
          </a:prstGeom>
          <a:noFill/>
        </p:spPr>
        <p:txBody>
          <a:bodyPr wrap="square" rtlCol="0">
            <a:spAutoFit/>
          </a:bodyPr>
          <a:lstStyle/>
          <a:p>
            <a:r>
              <a:rPr lang="zh-CN" altLang="en-US" b="1" dirty="0">
                <a:solidFill>
                  <a:schemeClr val="bg1"/>
                </a:solidFill>
                <a:latin typeface="黑体" panose="02010609060101010101" pitchFamily="49" charset="-122"/>
                <a:ea typeface="黑体" panose="02010609060101010101" pitchFamily="49" charset="-122"/>
              </a:rPr>
              <a:t>在深圳过夜游游客来源前</a:t>
            </a:r>
            <a:r>
              <a:rPr lang="en-US" altLang="zh-CN" b="1" dirty="0">
                <a:solidFill>
                  <a:schemeClr val="bg1"/>
                </a:solidFill>
                <a:latin typeface="黑体" panose="02010609060101010101" pitchFamily="49" charset="-122"/>
                <a:ea typeface="黑体" panose="02010609060101010101" pitchFamily="49" charset="-122"/>
              </a:rPr>
              <a:t>3</a:t>
            </a:r>
            <a:r>
              <a:rPr lang="zh-CN" altLang="en-US" b="1" dirty="0">
                <a:solidFill>
                  <a:schemeClr val="bg1"/>
                </a:solidFill>
                <a:latin typeface="黑体" panose="02010609060101010101" pitchFamily="49" charset="-122"/>
                <a:ea typeface="黑体" panose="02010609060101010101" pitchFamily="49" charset="-122"/>
              </a:rPr>
              <a:t>个省份（按日）</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5" name="矩形 4"/>
          <p:cNvSpPr/>
          <p:nvPr/>
        </p:nvSpPr>
        <p:spPr>
          <a:xfrm>
            <a:off x="4457700" y="2670832"/>
            <a:ext cx="2279650" cy="2862322"/>
          </a:xfrm>
          <a:prstGeom prst="rect">
            <a:avLst/>
          </a:prstGeom>
        </p:spPr>
        <p:txBody>
          <a:bodyPr wrap="square">
            <a:spAutoFit/>
          </a:bodyPr>
          <a:lstStyle/>
          <a:p>
            <a:r>
              <a:rPr lang="en-US" altLang="zh-CN" dirty="0">
                <a:solidFill>
                  <a:schemeClr val="bg1"/>
                </a:solidFill>
                <a:latin typeface="黑体" panose="02010609060101010101" pitchFamily="49" charset="-122"/>
                <a:ea typeface="黑体" panose="02010609060101010101" pitchFamily="49" charset="-122"/>
              </a:rPr>
              <a:t>1.</a:t>
            </a:r>
            <a:r>
              <a:rPr lang="zh-CN" altLang="en-US" dirty="0">
                <a:solidFill>
                  <a:schemeClr val="bg1"/>
                </a:solidFill>
                <a:latin typeface="黑体" panose="02010609060101010101" pitchFamily="49" charset="-122"/>
                <a:ea typeface="黑体" panose="02010609060101010101" pitchFamily="49" charset="-122"/>
              </a:rPr>
              <a:t>广东	</a:t>
            </a:r>
            <a:r>
              <a:rPr lang="en-US" altLang="zh-CN" dirty="0" smtClean="0">
                <a:solidFill>
                  <a:schemeClr val="bg1"/>
                </a:solidFill>
                <a:latin typeface="黑体" panose="02010609060101010101" pitchFamily="49" charset="-122"/>
                <a:ea typeface="黑体" panose="02010609060101010101" pitchFamily="49" charset="-122"/>
              </a:rPr>
              <a:t>42.3%</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湖南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8.2%</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a:solidFill>
                  <a:schemeClr val="bg1"/>
                </a:solidFill>
                <a:latin typeface="黑体" panose="02010609060101010101" pitchFamily="49" charset="-122"/>
                <a:ea typeface="黑体" panose="02010609060101010101" pitchFamily="49" charset="-122"/>
              </a:rPr>
              <a:t>湖北	</a:t>
            </a:r>
            <a:r>
              <a:rPr lang="en-US" altLang="zh-CN" dirty="0" smtClean="0">
                <a:solidFill>
                  <a:schemeClr val="bg1"/>
                </a:solidFill>
                <a:latin typeface="黑体" panose="02010609060101010101" pitchFamily="49" charset="-122"/>
                <a:ea typeface="黑体" panose="02010609060101010101" pitchFamily="49" charset="-122"/>
              </a:rPr>
              <a:t>6.1%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a:solidFill>
                  <a:schemeClr val="bg1"/>
                </a:solidFill>
                <a:latin typeface="黑体" panose="02010609060101010101" pitchFamily="49" charset="-122"/>
                <a:ea typeface="黑体" panose="02010609060101010101" pitchFamily="49" charset="-122"/>
              </a:rPr>
              <a:t>上海	</a:t>
            </a:r>
            <a:r>
              <a:rPr lang="en-US" altLang="zh-CN" dirty="0" smtClean="0">
                <a:solidFill>
                  <a:schemeClr val="bg1"/>
                </a:solidFill>
                <a:latin typeface="黑体" panose="02010609060101010101" pitchFamily="49" charset="-122"/>
                <a:ea typeface="黑体" panose="02010609060101010101" pitchFamily="49" charset="-122"/>
              </a:rPr>
              <a:t>5.7%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a:solidFill>
                  <a:schemeClr val="bg1"/>
                </a:solidFill>
                <a:latin typeface="黑体" panose="02010609060101010101" pitchFamily="49" charset="-122"/>
                <a:ea typeface="黑体" panose="02010609060101010101" pitchFamily="49" charset="-122"/>
              </a:rPr>
              <a:t>河南	</a:t>
            </a:r>
            <a:r>
              <a:rPr lang="en-US" altLang="zh-CN" dirty="0" smtClean="0">
                <a:solidFill>
                  <a:schemeClr val="bg1"/>
                </a:solidFill>
                <a:latin typeface="黑体" panose="02010609060101010101" pitchFamily="49" charset="-122"/>
                <a:ea typeface="黑体" panose="02010609060101010101" pitchFamily="49" charset="-122"/>
              </a:rPr>
              <a:t>4.1%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6.</a:t>
            </a:r>
            <a:r>
              <a:rPr lang="zh-CN" altLang="en-US" dirty="0">
                <a:solidFill>
                  <a:schemeClr val="bg1"/>
                </a:solidFill>
                <a:latin typeface="黑体" panose="02010609060101010101" pitchFamily="49" charset="-122"/>
                <a:ea typeface="黑体" panose="02010609060101010101" pitchFamily="49" charset="-122"/>
              </a:rPr>
              <a:t>北京	</a:t>
            </a:r>
            <a:r>
              <a:rPr lang="en-US" altLang="zh-CN" dirty="0" smtClean="0">
                <a:solidFill>
                  <a:schemeClr val="bg1"/>
                </a:solidFill>
                <a:latin typeface="黑体" panose="02010609060101010101" pitchFamily="49" charset="-122"/>
                <a:ea typeface="黑体" panose="02010609060101010101" pitchFamily="49" charset="-122"/>
              </a:rPr>
              <a:t>3.9%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a:solidFill>
                  <a:schemeClr val="bg1"/>
                </a:solidFill>
                <a:latin typeface="黑体" panose="02010609060101010101" pitchFamily="49" charset="-122"/>
                <a:ea typeface="黑体" panose="02010609060101010101" pitchFamily="49" charset="-122"/>
              </a:rPr>
              <a:t>广西	</a:t>
            </a:r>
            <a:r>
              <a:rPr lang="en-US" altLang="zh-CN" dirty="0" smtClean="0">
                <a:solidFill>
                  <a:schemeClr val="bg1"/>
                </a:solidFill>
                <a:latin typeface="黑体" panose="02010609060101010101" pitchFamily="49" charset="-122"/>
                <a:ea typeface="黑体" panose="02010609060101010101" pitchFamily="49" charset="-122"/>
              </a:rPr>
              <a:t>3.2%</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a:solidFill>
                  <a:schemeClr val="bg1"/>
                </a:solidFill>
                <a:latin typeface="黑体" panose="02010609060101010101" pitchFamily="49" charset="-122"/>
                <a:ea typeface="黑体" panose="02010609060101010101" pitchFamily="49" charset="-122"/>
              </a:rPr>
              <a:t>福建	</a:t>
            </a:r>
            <a:r>
              <a:rPr lang="en-US" altLang="zh-CN" dirty="0" smtClean="0">
                <a:solidFill>
                  <a:schemeClr val="bg1"/>
                </a:solidFill>
                <a:latin typeface="黑体" panose="02010609060101010101" pitchFamily="49" charset="-122"/>
                <a:ea typeface="黑体" panose="02010609060101010101" pitchFamily="49" charset="-122"/>
              </a:rPr>
              <a:t>3.0%</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a:solidFill>
                  <a:schemeClr val="bg1"/>
                </a:solidFill>
                <a:latin typeface="黑体" panose="02010609060101010101" pitchFamily="49" charset="-122"/>
                <a:ea typeface="黑体" panose="02010609060101010101" pitchFamily="49" charset="-122"/>
              </a:rPr>
              <a:t>江西	</a:t>
            </a:r>
            <a:r>
              <a:rPr lang="en-US" altLang="zh-CN" dirty="0" smtClean="0">
                <a:solidFill>
                  <a:schemeClr val="bg1"/>
                </a:solidFill>
                <a:latin typeface="黑体" panose="02010609060101010101" pitchFamily="49" charset="-122"/>
                <a:ea typeface="黑体" panose="02010609060101010101" pitchFamily="49" charset="-122"/>
              </a:rPr>
              <a:t>2.2%</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a:solidFill>
                  <a:schemeClr val="bg1"/>
                </a:solidFill>
                <a:latin typeface="黑体" panose="02010609060101010101" pitchFamily="49" charset="-122"/>
                <a:ea typeface="黑体" panose="02010609060101010101" pitchFamily="49" charset="-122"/>
              </a:rPr>
              <a:t>四川	</a:t>
            </a:r>
            <a:r>
              <a:rPr lang="en-US" altLang="zh-CN" dirty="0" smtClean="0">
                <a:solidFill>
                  <a:schemeClr val="bg1"/>
                </a:solidFill>
                <a:latin typeface="黑体" panose="02010609060101010101" pitchFamily="49" charset="-122"/>
                <a:ea typeface="黑体" panose="02010609060101010101" pitchFamily="49" charset="-122"/>
              </a:rPr>
              <a:t>2.0%</a:t>
            </a:r>
            <a:endParaRPr lang="en-US" altLang="zh-CN" dirty="0">
              <a:solidFill>
                <a:schemeClr val="bg1"/>
              </a:solidFill>
              <a:latin typeface="黑体" panose="02010609060101010101" pitchFamily="49" charset="-122"/>
              <a:ea typeface="黑体" panose="02010609060101010101" pitchFamily="49" charset="-122"/>
            </a:endParaRPr>
          </a:p>
        </p:txBody>
      </p:sp>
      <p:graphicFrame>
        <p:nvGraphicFramePr>
          <p:cNvPr id="15" name="表格 14"/>
          <p:cNvGraphicFramePr>
            <a:graphicFrameLocks noGrp="1"/>
          </p:cNvGraphicFramePr>
          <p:nvPr/>
        </p:nvGraphicFramePr>
        <p:xfrm>
          <a:off x="6476365" y="2550160"/>
          <a:ext cx="5529580" cy="3860800"/>
        </p:xfrm>
        <a:graphic>
          <a:graphicData uri="http://schemas.openxmlformats.org/drawingml/2006/table">
            <a:tbl>
              <a:tblPr firstRow="1" bandRow="1">
                <a:tableStyleId>{6E25E649-3F16-4E02-A733-19D2CDBF48F0}</a:tableStyleId>
              </a:tblPr>
              <a:tblGrid>
                <a:gridCol w="1626870"/>
                <a:gridCol w="3902710"/>
              </a:tblGrid>
              <a:tr h="401320">
                <a:tc>
                  <a:txBody>
                    <a:bodyPr/>
                    <a:lstStyle/>
                    <a:p>
                      <a:pPr algn="ctr"/>
                      <a:r>
                        <a:rPr lang="zh-CN" altLang="en-US" sz="1600" dirty="0">
                          <a:latin typeface="黑体" panose="02010609060101010101" pitchFamily="49" charset="-122"/>
                          <a:ea typeface="黑体" panose="02010609060101010101" pitchFamily="49" charset="-122"/>
                        </a:rPr>
                        <a:t>时间</a:t>
                      </a:r>
                      <a:endParaRPr lang="zh-CN" altLang="en-US" sz="1600" dirty="0">
                        <a:latin typeface="黑体" panose="02010609060101010101" pitchFamily="49" charset="-122"/>
                        <a:ea typeface="黑体" panose="02010609060101010101" pitchFamily="49" charset="-122"/>
                      </a:endParaRPr>
                    </a:p>
                  </a:txBody>
                  <a:tcPr/>
                </a:tc>
                <a:tc>
                  <a:txBody>
                    <a:bodyPr/>
                    <a:lstStyle/>
                    <a:p>
                      <a:pPr algn="ctr"/>
                      <a:r>
                        <a:rPr lang="zh-CN" altLang="en-US" dirty="0">
                          <a:latin typeface="黑体" panose="02010609060101010101" pitchFamily="49" charset="-122"/>
                          <a:ea typeface="黑体" panose="02010609060101010101" pitchFamily="49" charset="-122"/>
                        </a:rPr>
                        <a:t>来源前</a:t>
                      </a: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个省份</a:t>
                      </a:r>
                      <a:endParaRPr lang="zh-CN" altLang="en-US" dirty="0">
                        <a:latin typeface="黑体" panose="02010609060101010101" pitchFamily="49" charset="-122"/>
                        <a:ea typeface="黑体" panose="02010609060101010101" pitchFamily="49" charset="-122"/>
                      </a:endParaRPr>
                    </a:p>
                  </a:txBody>
                  <a:tcPr/>
                </a:tc>
              </a:tr>
              <a:tr h="494030">
                <a:tc>
                  <a:txBody>
                    <a:bodyPr/>
                    <a:lstStyle/>
                    <a:p>
                      <a:r>
                        <a:rPr lang="en-US" altLang="zh-CN" dirty="0" smtClean="0">
                          <a:latin typeface="黑体" panose="02010609060101010101" pitchFamily="49" charset="-122"/>
                          <a:ea typeface="黑体" panose="02010609060101010101" pitchFamily="49" charset="-122"/>
                        </a:rPr>
                        <a:t>    1</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40.8%</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8.8%</a:t>
                      </a:r>
                      <a:r>
                        <a:rPr lang="zh-CN" altLang="en-US" dirty="0" smtClean="0">
                          <a:latin typeface="黑体" panose="02010609060101010101" pitchFamily="49" charset="-122"/>
                          <a:ea typeface="黑体" panose="02010609060101010101" pitchFamily="49" charset="-122"/>
                        </a:rPr>
                        <a:t>、湖北</a:t>
                      </a:r>
                      <a:r>
                        <a:rPr lang="en-US" altLang="zh-CN" dirty="0" smtClean="0">
                          <a:latin typeface="黑体" panose="02010609060101010101" pitchFamily="49" charset="-122"/>
                          <a:ea typeface="黑体" panose="02010609060101010101" pitchFamily="49" charset="-122"/>
                        </a:rPr>
                        <a:t>6.7%</a:t>
                      </a:r>
                      <a:endParaRPr lang="en-US" altLang="zh-CN" dirty="0">
                        <a:latin typeface="黑体" panose="02010609060101010101" pitchFamily="49" charset="-122"/>
                        <a:ea typeface="黑体" panose="02010609060101010101" pitchFamily="49" charset="-122"/>
                      </a:endParaRPr>
                    </a:p>
                  </a:txBody>
                  <a:tcPr anchor="ctr"/>
                </a:tc>
              </a:tr>
              <a:tr h="49403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2</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46.5%</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8.0%</a:t>
                      </a:r>
                      <a:r>
                        <a:rPr lang="zh-CN" altLang="en-US" dirty="0" smtClean="0">
                          <a:latin typeface="黑体" panose="02010609060101010101" pitchFamily="49" charset="-122"/>
                          <a:ea typeface="黑体" panose="02010609060101010101" pitchFamily="49" charset="-122"/>
                        </a:rPr>
                        <a:t>、湖北</a:t>
                      </a:r>
                      <a:r>
                        <a:rPr lang="en-US" altLang="zh-CN" dirty="0" smtClean="0">
                          <a:latin typeface="黑体" panose="02010609060101010101" pitchFamily="49" charset="-122"/>
                          <a:ea typeface="黑体" panose="02010609060101010101" pitchFamily="49" charset="-122"/>
                        </a:rPr>
                        <a:t>5.4%</a:t>
                      </a:r>
                      <a:endParaRPr lang="en-US" altLang="zh-CN" dirty="0">
                        <a:latin typeface="黑体" panose="02010609060101010101" pitchFamily="49" charset="-122"/>
                        <a:ea typeface="黑体" panose="02010609060101010101" pitchFamily="49" charset="-122"/>
                      </a:endParaRPr>
                    </a:p>
                  </a:txBody>
                  <a:tcPr anchor="ctr"/>
                </a:tc>
              </a:tr>
              <a:tr h="49403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3</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algn="ctr"/>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42.1%</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7.8</a:t>
                      </a:r>
                      <a:r>
                        <a:rPr lang="en-US" altLang="zh-CN"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、湖北</a:t>
                      </a:r>
                      <a:r>
                        <a:rPr lang="en-US" altLang="zh-CN" dirty="0" smtClean="0">
                          <a:latin typeface="黑体" panose="02010609060101010101" pitchFamily="49" charset="-122"/>
                          <a:ea typeface="黑体" panose="02010609060101010101" pitchFamily="49" charset="-122"/>
                        </a:rPr>
                        <a:t>5.9%</a:t>
                      </a:r>
                      <a:endParaRPr lang="en-US" altLang="zh-CN" dirty="0">
                        <a:latin typeface="黑体" panose="02010609060101010101" pitchFamily="49" charset="-122"/>
                        <a:ea typeface="黑体" panose="02010609060101010101" pitchFamily="49" charset="-122"/>
                      </a:endParaRPr>
                    </a:p>
                  </a:txBody>
                  <a:tcPr anchor="ctr"/>
                </a:tc>
              </a:tr>
              <a:tr h="49403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4</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algn="ctr"/>
                      <a:r>
                        <a:rPr lang="zh-CN" altLang="en-US" dirty="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37.3%</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7.9%</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6.5%</a:t>
                      </a:r>
                      <a:endParaRPr lang="en-US" altLang="zh-CN" dirty="0">
                        <a:latin typeface="黑体" panose="02010609060101010101" pitchFamily="49" charset="-122"/>
                        <a:ea typeface="黑体" panose="02010609060101010101" pitchFamily="49" charset="-122"/>
                      </a:endParaRPr>
                    </a:p>
                  </a:txBody>
                  <a:tcPr anchor="ctr"/>
                </a:tc>
              </a:tr>
              <a:tr h="49530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5</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algn="ctr"/>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45.4%</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6.8</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上海</a:t>
                      </a:r>
                      <a:r>
                        <a:rPr lang="en-US" altLang="zh-CN" dirty="0" smtClean="0">
                          <a:latin typeface="黑体" panose="02010609060101010101" pitchFamily="49" charset="-122"/>
                          <a:ea typeface="黑体" panose="02010609060101010101" pitchFamily="49" charset="-122"/>
                        </a:rPr>
                        <a:t>6.3%</a:t>
                      </a:r>
                      <a:endParaRPr lang="en-US" altLang="zh-CN" dirty="0">
                        <a:latin typeface="黑体" panose="02010609060101010101" pitchFamily="49" charset="-122"/>
                        <a:ea typeface="黑体" panose="02010609060101010101" pitchFamily="49" charset="-122"/>
                      </a:endParaRPr>
                    </a:p>
                  </a:txBody>
                  <a:tcPr anchor="ctr"/>
                </a:tc>
              </a:tr>
              <a:tr h="49403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6</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48.3%</a:t>
                      </a:r>
                      <a:r>
                        <a:rPr lang="zh-CN" altLang="en-US" dirty="0" smtClean="0">
                          <a:latin typeface="黑体" panose="02010609060101010101" pitchFamily="49" charset="-122"/>
                          <a:ea typeface="黑体" panose="02010609060101010101" pitchFamily="49" charset="-122"/>
                        </a:rPr>
                        <a:t>、上海</a:t>
                      </a:r>
                      <a:r>
                        <a:rPr lang="en-US" altLang="zh-CN" dirty="0" smtClean="0">
                          <a:latin typeface="黑体" panose="02010609060101010101" pitchFamily="49" charset="-122"/>
                          <a:ea typeface="黑体" panose="02010609060101010101" pitchFamily="49" charset="-122"/>
                        </a:rPr>
                        <a:t>7.4%</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6.6%</a:t>
                      </a:r>
                      <a:endParaRPr lang="en-US" altLang="zh-CN" dirty="0">
                        <a:latin typeface="黑体" panose="02010609060101010101" pitchFamily="49" charset="-122"/>
                        <a:ea typeface="黑体" panose="02010609060101010101" pitchFamily="49" charset="-122"/>
                      </a:endParaRPr>
                    </a:p>
                  </a:txBody>
                  <a:tcPr anchor="ctr"/>
                </a:tc>
              </a:tr>
              <a:tr h="494030">
                <a:tc>
                  <a:txBody>
                    <a:bodyPr/>
                    <a:p>
                      <a:pPr marL="0" marR="0" indent="0" algn="l" defTabSz="914400" rtl="0" eaLnBrk="1" fontAlgn="auto" latinLnBrk="0" hangingPunct="1">
                        <a:lnSpc>
                          <a:spcPct val="100000"/>
                        </a:lnSpc>
                        <a:spcBef>
                          <a:spcPts val="0"/>
                        </a:spcBef>
                        <a:spcAft>
                          <a:spcPts val="0"/>
                        </a:spcAft>
                        <a:buClrTx/>
                        <a:buSzTx/>
                        <a:buFontTx/>
                        <a:buNone/>
                        <a:defRPr/>
                      </a:pPr>
                      <a:r>
                        <a:rPr lang="en-US" altLang="zh-CN" dirty="0">
                          <a:latin typeface="黑体" panose="02010609060101010101" pitchFamily="49" charset="-122"/>
                          <a:ea typeface="黑体" panose="02010609060101010101" pitchFamily="49" charset="-122"/>
                        </a:rPr>
                        <a:t>    7</a:t>
                      </a:r>
                      <a:r>
                        <a:rPr lang="zh-CN" altLang="en-US" dirty="0">
                          <a:latin typeface="黑体" panose="02010609060101010101" pitchFamily="49" charset="-122"/>
                          <a:ea typeface="黑体" panose="02010609060101010101" pitchFamily="49" charset="-122"/>
                        </a:rPr>
                        <a:t>日</a:t>
                      </a:r>
                      <a:endParaRPr lang="zh-CN" altLang="en-US" dirty="0">
                        <a:latin typeface="黑体" panose="02010609060101010101" pitchFamily="49" charset="-122"/>
                        <a:ea typeface="黑体" panose="02010609060101010101" pitchFamily="49" charset="-122"/>
                      </a:endParaRPr>
                    </a:p>
                  </a:txBody>
                  <a:tcPr/>
                </a:tc>
                <a:tc>
                  <a:txBody>
                    <a:bodyPr/>
                    <a:p>
                      <a:pPr marL="0" marR="0" indent="0" algn="ctr" defTabSz="914400" rtl="0" eaLnBrk="1" fontAlgn="auto" latinLnBrk="0" hangingPunct="1">
                        <a:lnSpc>
                          <a:spcPct val="100000"/>
                        </a:lnSpc>
                        <a:spcBef>
                          <a:spcPts val="0"/>
                        </a:spcBef>
                        <a:spcAft>
                          <a:spcPts val="0"/>
                        </a:spcAft>
                        <a:buClrTx/>
                        <a:buSzTx/>
                        <a:buFontTx/>
                        <a:buNone/>
                        <a:defRPr/>
                      </a:pPr>
                      <a:endParaRPr lang="en-US" altLang="zh-CN" dirty="0">
                        <a:latin typeface="黑体" panose="02010609060101010101" pitchFamily="49" charset="-122"/>
                        <a:ea typeface="黑体" panose="02010609060101010101" pitchFamily="49" charset="-122"/>
                      </a:endParaRPr>
                    </a:p>
                  </a:txBody>
                  <a:tcPr anchor="ctr"/>
                </a:tc>
              </a:tr>
            </a:tbl>
          </a:graphicData>
        </a:graphic>
      </p:graphicFrame>
      <p:pic>
        <p:nvPicPr>
          <p:cNvPr id="17" name="Picture 2"/>
          <p:cNvPicPr>
            <a:picLocks noChangeAspect="1" noChangeArrowheads="1"/>
          </p:cNvPicPr>
          <p:nvPr/>
        </p:nvPicPr>
        <p:blipFill>
          <a:blip r:embed="rId3" cstate="print"/>
          <a:srcRect/>
          <a:stretch>
            <a:fillRect/>
          </a:stretch>
        </p:blipFill>
        <p:spPr bwMode="auto">
          <a:xfrm>
            <a:off x="277145" y="2802738"/>
            <a:ext cx="4185660" cy="2568757"/>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2.3</a:t>
            </a:r>
            <a:r>
              <a:rPr lang="zh-CN" altLang="en-US" sz="2800" dirty="0">
                <a:solidFill>
                  <a:schemeClr val="tx1"/>
                </a:solidFill>
                <a:latin typeface="黑体" panose="02010609060101010101" pitchFamily="49" charset="-122"/>
                <a:ea typeface="黑体" panose="02010609060101010101" pitchFamily="49" charset="-122"/>
              </a:rPr>
              <a:t>：国内深圳过夜游游客停留天数</a:t>
            </a:r>
            <a:r>
              <a:rPr lang="zh-CN" altLang="en-US" sz="2800" dirty="0" smtClean="0">
                <a:solidFill>
                  <a:schemeClr val="tx1"/>
                </a:solidFill>
                <a:latin typeface="黑体" panose="02010609060101010101" pitchFamily="49" charset="-122"/>
                <a:ea typeface="黑体" panose="02010609060101010101" pitchFamily="49" charset="-122"/>
              </a:rPr>
              <a:t>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859445" cy="116840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在深圳过夜游客停留比例分析：停留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26.4%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20.4%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13.4%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9.2%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23.9%</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，平均停留时间是</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3.6</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2" cstate="print"/>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graphicFrame>
        <p:nvGraphicFramePr>
          <p:cNvPr id="13" name="图表 12"/>
          <p:cNvGraphicFramePr/>
          <p:nvPr/>
        </p:nvGraphicFramePr>
        <p:xfrm>
          <a:off x="2107761" y="2207266"/>
          <a:ext cx="7913768" cy="3959881"/>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2.4</a:t>
            </a:r>
            <a:r>
              <a:rPr lang="zh-CN" altLang="en-US" sz="2800" dirty="0">
                <a:solidFill>
                  <a:schemeClr val="tx1"/>
                </a:solidFill>
                <a:latin typeface="黑体" panose="02010609060101010101" pitchFamily="49" charset="-122"/>
                <a:ea typeface="黑体" panose="02010609060101010101" pitchFamily="49" charset="-122"/>
              </a:rPr>
              <a:t>：国内来深圳过夜游游客性别特征分析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448623" y="1182187"/>
            <a:ext cx="11466498" cy="507831"/>
          </a:xfrm>
          <a:prstGeom prst="rect">
            <a:avLst/>
          </a:prstGeom>
        </p:spPr>
        <p:txBody>
          <a:bodyPr wrap="square">
            <a:spAutoFit/>
          </a:bodyPr>
          <a:lstStyle/>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国内来深圳过夜游游的客</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为女性，每日过夜游客性别情况如右图所示，但变化不大。</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6" name="组合 5"/>
          <p:cNvGrpSpPr/>
          <p:nvPr/>
        </p:nvGrpSpPr>
        <p:grpSpPr>
          <a:xfrm>
            <a:off x="1363280" y="2756261"/>
            <a:ext cx="2786136" cy="2696339"/>
            <a:chOff x="4853269" y="2431662"/>
            <a:chExt cx="2624407" cy="2572190"/>
          </a:xfrm>
        </p:grpSpPr>
        <p:grpSp>
          <p:nvGrpSpPr>
            <p:cNvPr id="5" name="组合 4"/>
            <p:cNvGrpSpPr/>
            <p:nvPr/>
          </p:nvGrpSpPr>
          <p:grpSpPr>
            <a:xfrm>
              <a:off x="4853269" y="2431662"/>
              <a:ext cx="2624407" cy="2572190"/>
              <a:chOff x="4853269" y="2431662"/>
              <a:chExt cx="2624407" cy="2572190"/>
            </a:xfrm>
          </p:grpSpPr>
          <p:sp>
            <p:nvSpPr>
              <p:cNvPr id="2" name="椭圆 1"/>
              <p:cNvSpPr/>
              <p:nvPr/>
            </p:nvSpPr>
            <p:spPr>
              <a:xfrm>
                <a:off x="4853269" y="2431662"/>
                <a:ext cx="2624407" cy="2572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5976815" y="3017345"/>
                <a:ext cx="1261076" cy="1164070"/>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5002602" y="2969636"/>
                <a:ext cx="1148668" cy="1211781"/>
              </a:xfrm>
              <a:prstGeom prst="rect">
                <a:avLst/>
              </a:prstGeom>
              <a:noFill/>
              <a:ln w="9525">
                <a:noFill/>
                <a:miter lim="800000"/>
                <a:headEnd/>
                <a:tailEnd/>
              </a:ln>
            </p:spPr>
          </p:pic>
          <p:sp>
            <p:nvSpPr>
              <p:cNvPr id="11" name="文本框 10"/>
              <p:cNvSpPr txBox="1"/>
              <p:nvPr/>
            </p:nvSpPr>
            <p:spPr>
              <a:xfrm>
                <a:off x="5330896" y="4149971"/>
                <a:ext cx="1027756" cy="440408"/>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44% </a:t>
                </a:r>
                <a:endParaRPr lang="zh-CN" altLang="en-US" sz="2400" dirty="0">
                  <a:solidFill>
                    <a:schemeClr val="bg1"/>
                  </a:solidFill>
                  <a:latin typeface="黑体" panose="02010609060101010101" pitchFamily="49" charset="-122"/>
                  <a:ea typeface="黑体" panose="02010609060101010101" pitchFamily="49" charset="-122"/>
                </a:endParaRPr>
              </a:p>
            </p:txBody>
          </p:sp>
        </p:grpSp>
        <p:sp>
          <p:nvSpPr>
            <p:cNvPr id="16" name="文本框 15"/>
            <p:cNvSpPr txBox="1"/>
            <p:nvPr/>
          </p:nvSpPr>
          <p:spPr>
            <a:xfrm>
              <a:off x="6438083" y="4149971"/>
              <a:ext cx="1027756" cy="440408"/>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56%</a:t>
              </a:r>
              <a:r>
                <a:rPr lang="en-US" altLang="zh-CN" sz="2400" dirty="0" smtClean="0">
                  <a:solidFill>
                    <a:schemeClr val="bg1"/>
                  </a:solidFill>
                </a:rPr>
                <a:t> </a:t>
              </a:r>
              <a:endParaRPr lang="zh-CN" altLang="en-US" sz="2400" dirty="0">
                <a:solidFill>
                  <a:schemeClr val="bg1"/>
                </a:solidFill>
              </a:endParaRPr>
            </a:p>
          </p:txBody>
        </p:sp>
      </p:grpSp>
      <p:sp>
        <p:nvSpPr>
          <p:cNvPr id="8" name="灯片编号占位符 7"/>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5" name="图片 14"/>
          <p:cNvPicPr>
            <a:picLocks noChangeAspect="1"/>
          </p:cNvPicPr>
          <p:nvPr/>
        </p:nvPicPr>
        <p:blipFill>
          <a:blip r:embed="rId4" cstate="print"/>
          <a:stretch>
            <a:fillRect/>
          </a:stretch>
        </p:blipFill>
        <p:spPr>
          <a:xfrm>
            <a:off x="10367319" y="62776"/>
            <a:ext cx="833521" cy="763300"/>
          </a:xfrm>
          <a:prstGeom prst="rect">
            <a:avLst/>
          </a:prstGeom>
        </p:spPr>
      </p:pic>
      <p:pic>
        <p:nvPicPr>
          <p:cNvPr id="17" name="图片 16"/>
          <p:cNvPicPr>
            <a:picLocks noChangeAspect="1"/>
          </p:cNvPicPr>
          <p:nvPr/>
        </p:nvPicPr>
        <p:blipFill>
          <a:blip r:embed="rId5"/>
          <a:stretch>
            <a:fillRect/>
          </a:stretch>
        </p:blipFill>
        <p:spPr>
          <a:xfrm>
            <a:off x="11200841" y="62776"/>
            <a:ext cx="890522" cy="761206"/>
          </a:xfrm>
          <a:prstGeom prst="rect">
            <a:avLst/>
          </a:prstGeom>
        </p:spPr>
      </p:pic>
      <p:graphicFrame>
        <p:nvGraphicFramePr>
          <p:cNvPr id="19" name="图表 18"/>
          <p:cNvGraphicFramePr/>
          <p:nvPr/>
        </p:nvGraphicFramePr>
        <p:xfrm>
          <a:off x="5087982" y="2266404"/>
          <a:ext cx="6589813" cy="376545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2.5</a:t>
            </a:r>
            <a:r>
              <a:rPr lang="zh-CN" altLang="en-US" sz="2800" dirty="0">
                <a:solidFill>
                  <a:schemeClr val="tx1"/>
                </a:solidFill>
                <a:latin typeface="黑体" panose="02010609060101010101" pitchFamily="49" charset="-122"/>
                <a:ea typeface="黑体" panose="02010609060101010101" pitchFamily="49" charset="-122"/>
              </a:rPr>
              <a:t>：国内来深圳过夜游游客年龄特征分析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81246" y="1063524"/>
            <a:ext cx="11138430" cy="1338828"/>
          </a:xfrm>
          <a:prstGeom prst="rect">
            <a:avLst/>
          </a:prstGeom>
        </p:spPr>
        <p:txBody>
          <a:bodyPr wrap="square">
            <a:spAutoFit/>
          </a:bodyPr>
          <a:lstStyle/>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国内来深圳过夜游的游客年龄分布特征是</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岁及以下的少年占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15-24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岁青年占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25-44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岁的壮盛年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45-64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岁的中年占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岁及以上的老年占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；每日过夜游游客年龄情况如右图所示。</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a:p>
            <a:pPr indent="355600" algn="just">
              <a:lnSpc>
                <a:spcPct val="150000"/>
              </a:lnSpc>
            </a:pP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灯片编号占位符 7"/>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5" name="图片 14"/>
          <p:cNvPicPr>
            <a:picLocks noChangeAspect="1"/>
          </p:cNvPicPr>
          <p:nvPr/>
        </p:nvPicPr>
        <p:blipFill>
          <a:blip r:embed="rId3" cstate="print"/>
          <a:stretch>
            <a:fillRect/>
          </a:stretch>
        </p:blipFill>
        <p:spPr>
          <a:xfrm>
            <a:off x="10367319" y="62776"/>
            <a:ext cx="833521" cy="763300"/>
          </a:xfrm>
          <a:prstGeom prst="rect">
            <a:avLst/>
          </a:prstGeom>
        </p:spPr>
      </p:pic>
      <p:pic>
        <p:nvPicPr>
          <p:cNvPr id="17" name="图片 16"/>
          <p:cNvPicPr>
            <a:picLocks noChangeAspect="1"/>
          </p:cNvPicPr>
          <p:nvPr/>
        </p:nvPicPr>
        <p:blipFill>
          <a:blip r:embed="rId4"/>
          <a:stretch>
            <a:fillRect/>
          </a:stretch>
        </p:blipFill>
        <p:spPr>
          <a:xfrm>
            <a:off x="11200841" y="62776"/>
            <a:ext cx="890522" cy="761206"/>
          </a:xfrm>
          <a:prstGeom prst="rect">
            <a:avLst/>
          </a:prstGeom>
        </p:spPr>
      </p:pic>
      <p:graphicFrame>
        <p:nvGraphicFramePr>
          <p:cNvPr id="19" name="图表 18"/>
          <p:cNvGraphicFramePr/>
          <p:nvPr/>
        </p:nvGraphicFramePr>
        <p:xfrm>
          <a:off x="5087982" y="2266404"/>
          <a:ext cx="6589813" cy="376545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8" name="图表 17"/>
          <p:cNvGraphicFramePr/>
          <p:nvPr/>
        </p:nvGraphicFramePr>
        <p:xfrm>
          <a:off x="340760" y="2631518"/>
          <a:ext cx="4147479" cy="3224829"/>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2.6</a:t>
            </a:r>
            <a:r>
              <a:rPr lang="zh-CN" altLang="en-US" sz="2800" dirty="0">
                <a:solidFill>
                  <a:schemeClr val="tx1"/>
                </a:solidFill>
                <a:latin typeface="黑体" panose="02010609060101010101" pitchFamily="49" charset="-122"/>
                <a:ea typeface="黑体" panose="02010609060101010101" pitchFamily="49" charset="-122"/>
              </a:rPr>
              <a:t>：国内来深圳过夜游游客交通工具分析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1052870" cy="1169551"/>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国内来深圳过夜游的游客</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使用交通工具</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中汽车占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、飞机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、火车</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；游客以乘汽车为主，建议节假日做好车站乘车指引；每日过夜游游客使用交通工具情况如右图所示。</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2" name="图片 11"/>
          <p:cNvPicPr>
            <a:picLocks noChangeAspect="1"/>
          </p:cNvPicPr>
          <p:nvPr/>
        </p:nvPicPr>
        <p:blipFill>
          <a:blip r:embed="rId2"/>
          <a:stretch>
            <a:fillRect/>
          </a:stretch>
        </p:blipFill>
        <p:spPr>
          <a:xfrm>
            <a:off x="1245050" y="2628960"/>
            <a:ext cx="1013170" cy="668705"/>
          </a:xfrm>
          <a:prstGeom prst="rect">
            <a:avLst/>
          </a:prstGeom>
        </p:spPr>
      </p:pic>
      <p:pic>
        <p:nvPicPr>
          <p:cNvPr id="15" name="图片 14"/>
          <p:cNvPicPr>
            <a:picLocks noChangeAspect="1"/>
          </p:cNvPicPr>
          <p:nvPr/>
        </p:nvPicPr>
        <p:blipFill>
          <a:blip r:embed="rId3"/>
          <a:stretch>
            <a:fillRect/>
          </a:stretch>
        </p:blipFill>
        <p:spPr>
          <a:xfrm>
            <a:off x="1245050" y="3759044"/>
            <a:ext cx="1013169" cy="680235"/>
          </a:xfrm>
          <a:prstGeom prst="rect">
            <a:avLst/>
          </a:prstGeom>
        </p:spPr>
      </p:pic>
      <p:pic>
        <p:nvPicPr>
          <p:cNvPr id="17" name="图片 16"/>
          <p:cNvPicPr>
            <a:picLocks noChangeAspect="1"/>
          </p:cNvPicPr>
          <p:nvPr/>
        </p:nvPicPr>
        <p:blipFill>
          <a:blip r:embed="rId4"/>
          <a:stretch>
            <a:fillRect/>
          </a:stretch>
        </p:blipFill>
        <p:spPr>
          <a:xfrm>
            <a:off x="1245050" y="4908216"/>
            <a:ext cx="1013169" cy="680235"/>
          </a:xfrm>
          <a:prstGeom prst="rect">
            <a:avLst/>
          </a:prstGeom>
        </p:spPr>
      </p:pic>
      <p:sp>
        <p:nvSpPr>
          <p:cNvPr id="20" name="文本框 19"/>
          <p:cNvSpPr txBox="1"/>
          <p:nvPr/>
        </p:nvSpPr>
        <p:spPr>
          <a:xfrm>
            <a:off x="2495078" y="2682612"/>
            <a:ext cx="1918224"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汽车</a:t>
            </a:r>
            <a:r>
              <a:rPr lang="en-US" altLang="zh-CN" sz="2000" dirty="0" smtClean="0">
                <a:solidFill>
                  <a:schemeClr val="bg1"/>
                </a:solidFill>
                <a:latin typeface="黑体" panose="02010609060101010101" pitchFamily="49" charset="-122"/>
                <a:ea typeface="黑体" panose="02010609060101010101" pitchFamily="49" charset="-122"/>
              </a:rPr>
              <a:t>69%</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1" name="文本框 20"/>
          <p:cNvSpPr txBox="1"/>
          <p:nvPr/>
        </p:nvSpPr>
        <p:spPr>
          <a:xfrm>
            <a:off x="2495078" y="3899106"/>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飞机</a:t>
            </a:r>
            <a:r>
              <a:rPr lang="en-US" altLang="zh-CN" sz="2000" dirty="0">
                <a:solidFill>
                  <a:schemeClr val="bg1"/>
                </a:solidFill>
                <a:latin typeface="黑体" panose="02010609060101010101" pitchFamily="49" charset="-122"/>
                <a:ea typeface="黑体" panose="02010609060101010101" pitchFamily="49" charset="-122"/>
              </a:rPr>
              <a:t>3</a:t>
            </a:r>
            <a:r>
              <a:rPr lang="en-US" altLang="zh-CN" sz="2000" dirty="0" smtClean="0">
                <a:solidFill>
                  <a:schemeClr val="bg1"/>
                </a:solidFill>
                <a:latin typeface="黑体" panose="02010609060101010101" pitchFamily="49" charset="-122"/>
                <a:ea typeface="黑体" panose="02010609060101010101" pitchFamily="49" charset="-122"/>
              </a:rPr>
              <a:t>%</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2" name="文本框 21"/>
          <p:cNvSpPr txBox="1"/>
          <p:nvPr/>
        </p:nvSpPr>
        <p:spPr>
          <a:xfrm>
            <a:off x="2495078" y="5048278"/>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火车</a:t>
            </a:r>
            <a:r>
              <a:rPr lang="en-US" altLang="zh-CN" sz="2000" dirty="0" smtClean="0">
                <a:solidFill>
                  <a:schemeClr val="bg1"/>
                </a:solidFill>
                <a:latin typeface="黑体" panose="02010609060101010101" pitchFamily="49" charset="-122"/>
                <a:ea typeface="黑体" panose="02010609060101010101" pitchFamily="49" charset="-122"/>
              </a:rPr>
              <a:t>28%</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4" name="图片 13"/>
          <p:cNvPicPr>
            <a:picLocks noChangeAspect="1"/>
          </p:cNvPicPr>
          <p:nvPr/>
        </p:nvPicPr>
        <p:blipFill>
          <a:blip r:embed="rId5" cstate="print"/>
          <a:stretch>
            <a:fillRect/>
          </a:stretch>
        </p:blipFill>
        <p:spPr>
          <a:xfrm>
            <a:off x="10367319" y="62776"/>
            <a:ext cx="833521" cy="763300"/>
          </a:xfrm>
          <a:prstGeom prst="rect">
            <a:avLst/>
          </a:prstGeom>
        </p:spPr>
      </p:pic>
      <p:pic>
        <p:nvPicPr>
          <p:cNvPr id="16" name="图片 15"/>
          <p:cNvPicPr>
            <a:picLocks noChangeAspect="1"/>
          </p:cNvPicPr>
          <p:nvPr/>
        </p:nvPicPr>
        <p:blipFill>
          <a:blip r:embed="rId6"/>
          <a:stretch>
            <a:fillRect/>
          </a:stretch>
        </p:blipFill>
        <p:spPr>
          <a:xfrm>
            <a:off x="11200841" y="62776"/>
            <a:ext cx="890522" cy="761206"/>
          </a:xfrm>
          <a:prstGeom prst="rect">
            <a:avLst/>
          </a:prstGeom>
        </p:spPr>
      </p:pic>
      <p:graphicFrame>
        <p:nvGraphicFramePr>
          <p:cNvPr id="26" name="图表 25"/>
          <p:cNvGraphicFramePr/>
          <p:nvPr/>
        </p:nvGraphicFramePr>
        <p:xfrm>
          <a:off x="4711604" y="2266404"/>
          <a:ext cx="6966192" cy="376545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3.1</a:t>
            </a:r>
            <a:r>
              <a:rPr lang="zh-CN" altLang="en-US" sz="2800" dirty="0">
                <a:solidFill>
                  <a:schemeClr val="tx1"/>
                </a:solidFill>
                <a:latin typeface="黑体" panose="02010609060101010101" pitchFamily="49" charset="-122"/>
                <a:ea typeface="黑体" panose="02010609060101010101" pitchFamily="49" charset="-122"/>
              </a:rPr>
              <a:t>：国内港澳一日游游客每日数量及</a:t>
            </a:r>
            <a:r>
              <a:rPr lang="zh-CN" altLang="en-US" sz="2800" dirty="0" smtClean="0">
                <a:solidFill>
                  <a:schemeClr val="tx1"/>
                </a:solidFill>
                <a:latin typeface="黑体" panose="02010609060101010101" pitchFamily="49" charset="-122"/>
                <a:ea typeface="黑体" panose="02010609060101010101" pitchFamily="49" charset="-122"/>
              </a:rPr>
              <a:t>走势</a:t>
            </a:r>
            <a:endParaRPr lang="zh-CN" altLang="en-US" sz="2800" dirty="0">
              <a:solidFill>
                <a:schemeClr val="tx1"/>
              </a:solidFill>
              <a:latin typeface="黑体" panose="02010609060101010101" pitchFamily="49" charset="-122"/>
              <a:ea typeface="黑体" panose="02010609060101010101" pitchFamily="49" charset="-122"/>
            </a:endParaRPr>
          </a:p>
        </p:txBody>
      </p:sp>
      <p:graphicFrame>
        <p:nvGraphicFramePr>
          <p:cNvPr id="6" name="图表 5"/>
          <p:cNvGraphicFramePr/>
          <p:nvPr/>
        </p:nvGraphicFramePr>
        <p:xfrm>
          <a:off x="1259934" y="1898595"/>
          <a:ext cx="9439534" cy="4401891"/>
        </p:xfrm>
        <a:graphic>
          <a:graphicData uri="http://schemas.openxmlformats.org/drawingml/2006/chart">
            <c:chart xmlns:c="http://schemas.openxmlformats.org/drawingml/2006/chart" xmlns:r="http://schemas.openxmlformats.org/officeDocument/2006/relationships" r:id="rId1"/>
          </a:graphicData>
        </a:graphic>
      </p:graphicFrame>
      <p:sp>
        <p:nvSpPr>
          <p:cNvPr id="7" name="矩形 6"/>
          <p:cNvSpPr/>
          <p:nvPr/>
        </p:nvSpPr>
        <p:spPr>
          <a:xfrm>
            <a:off x="710741" y="999814"/>
            <a:ext cx="11087721" cy="507831"/>
          </a:xfrm>
          <a:prstGeom prst="rect">
            <a:avLst/>
          </a:prstGeom>
        </p:spPr>
        <p:txBody>
          <a:bodyPr wrap="square">
            <a:spAutoFit/>
          </a:bodyPr>
          <a:lstStyle/>
          <a:p>
            <a:pPr indent="355600" algn="just">
              <a:lnSpc>
                <a:spcPct val="150000"/>
              </a:lnSpc>
              <a:spcAft>
                <a:spcPts val="0"/>
              </a:spcAft>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国内经深圳前往港澳一日游</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游客共计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0.9</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其中</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去港澳一日游的游客数量较多。</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2" cstate="print"/>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3.2</a:t>
            </a:r>
            <a:r>
              <a:rPr lang="zh-CN" altLang="en-US" sz="2800" dirty="0">
                <a:solidFill>
                  <a:schemeClr val="tx1"/>
                </a:solidFill>
                <a:latin typeface="黑体" panose="02010609060101010101" pitchFamily="49" charset="-122"/>
                <a:ea typeface="黑体" panose="02010609060101010101" pitchFamily="49" charset="-122"/>
              </a:rPr>
              <a:t>：国内港澳一日游游客来源分析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589448" y="751620"/>
            <a:ext cx="11039655" cy="1169551"/>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经深圳前往港澳一日游游客来源前</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个省份依次是广东</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湖北</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、湖南、北京、上海、河南、江苏、浙江、广西、吉林；</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每日来客前</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个省份情况如右表所示。</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3" name="图片 12"/>
          <p:cNvPicPr>
            <a:picLocks noChangeAspect="1"/>
          </p:cNvPicPr>
          <p:nvPr/>
        </p:nvPicPr>
        <p:blipFill>
          <a:blip r:embed="rId1" cstate="print"/>
          <a:stretch>
            <a:fillRect/>
          </a:stretch>
        </p:blipFill>
        <p:spPr>
          <a:xfrm>
            <a:off x="10367319" y="62776"/>
            <a:ext cx="833521" cy="763300"/>
          </a:xfrm>
          <a:prstGeom prst="rect">
            <a:avLst/>
          </a:prstGeom>
        </p:spPr>
      </p:pic>
      <p:pic>
        <p:nvPicPr>
          <p:cNvPr id="14" name="图片 13"/>
          <p:cNvPicPr>
            <a:picLocks noChangeAspect="1"/>
          </p:cNvPicPr>
          <p:nvPr/>
        </p:nvPicPr>
        <p:blipFill>
          <a:blip r:embed="rId2"/>
          <a:stretch>
            <a:fillRect/>
          </a:stretch>
        </p:blipFill>
        <p:spPr>
          <a:xfrm>
            <a:off x="11200841" y="62776"/>
            <a:ext cx="890522" cy="761206"/>
          </a:xfrm>
          <a:prstGeom prst="rect">
            <a:avLst/>
          </a:prstGeom>
        </p:spPr>
      </p:pic>
      <p:sp>
        <p:nvSpPr>
          <p:cNvPr id="16" name="文本框 15"/>
          <p:cNvSpPr txBox="1"/>
          <p:nvPr/>
        </p:nvSpPr>
        <p:spPr>
          <a:xfrm>
            <a:off x="6730802" y="2195997"/>
            <a:ext cx="4955714" cy="369332"/>
          </a:xfrm>
          <a:prstGeom prst="rect">
            <a:avLst/>
          </a:prstGeom>
          <a:noFill/>
        </p:spPr>
        <p:txBody>
          <a:bodyPr wrap="square" rtlCol="0">
            <a:spAutoFit/>
          </a:bodyPr>
          <a:lstStyle/>
          <a:p>
            <a:r>
              <a:rPr lang="zh-CN" altLang="en-US" b="1" dirty="0">
                <a:solidFill>
                  <a:schemeClr val="bg1"/>
                </a:solidFill>
                <a:latin typeface="黑体" panose="02010609060101010101" pitchFamily="49" charset="-122"/>
                <a:ea typeface="黑体" panose="02010609060101010101" pitchFamily="49" charset="-122"/>
              </a:rPr>
              <a:t> 经深圳港澳一日游来源前</a:t>
            </a:r>
            <a:r>
              <a:rPr lang="en-US" altLang="zh-CN" b="1" dirty="0">
                <a:solidFill>
                  <a:schemeClr val="bg1"/>
                </a:solidFill>
                <a:latin typeface="黑体" panose="02010609060101010101" pitchFamily="49" charset="-122"/>
                <a:ea typeface="黑体" panose="02010609060101010101" pitchFamily="49" charset="-122"/>
              </a:rPr>
              <a:t>3</a:t>
            </a:r>
            <a:r>
              <a:rPr lang="zh-CN" altLang="en-US" b="1" dirty="0">
                <a:solidFill>
                  <a:schemeClr val="bg1"/>
                </a:solidFill>
                <a:latin typeface="黑体" panose="02010609060101010101" pitchFamily="49" charset="-122"/>
                <a:ea typeface="黑体" panose="02010609060101010101" pitchFamily="49" charset="-122"/>
              </a:rPr>
              <a:t>个省份（按日）</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5" name="矩形 4"/>
          <p:cNvSpPr/>
          <p:nvPr/>
        </p:nvSpPr>
        <p:spPr>
          <a:xfrm>
            <a:off x="4463632" y="2901457"/>
            <a:ext cx="2190386" cy="2862322"/>
          </a:xfrm>
          <a:prstGeom prst="rect">
            <a:avLst/>
          </a:prstGeom>
        </p:spPr>
        <p:txBody>
          <a:bodyPr wrap="square">
            <a:spAutoFit/>
          </a:bodyPr>
          <a:lstStyle/>
          <a:p>
            <a:r>
              <a:rPr lang="en-US" altLang="zh-CN" dirty="0">
                <a:solidFill>
                  <a:schemeClr val="bg1"/>
                </a:solidFill>
                <a:latin typeface="黑体" panose="02010609060101010101" pitchFamily="49" charset="-122"/>
                <a:ea typeface="黑体" panose="02010609060101010101" pitchFamily="49" charset="-122"/>
              </a:rPr>
              <a:t>1.</a:t>
            </a:r>
            <a:r>
              <a:rPr lang="zh-CN" altLang="en-US" dirty="0">
                <a:solidFill>
                  <a:schemeClr val="bg1"/>
                </a:solidFill>
                <a:latin typeface="黑体" panose="02010609060101010101" pitchFamily="49" charset="-122"/>
                <a:ea typeface="黑体" panose="02010609060101010101" pitchFamily="49" charset="-122"/>
              </a:rPr>
              <a:t>广东	</a:t>
            </a:r>
            <a:r>
              <a:rPr lang="en-US" altLang="zh-CN" dirty="0" smtClean="0">
                <a:solidFill>
                  <a:schemeClr val="bg1"/>
                </a:solidFill>
                <a:latin typeface="黑体" panose="02010609060101010101" pitchFamily="49" charset="-122"/>
                <a:ea typeface="黑体" panose="02010609060101010101" pitchFamily="49" charset="-122"/>
              </a:rPr>
              <a:t>78.7%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a:solidFill>
                  <a:schemeClr val="bg1"/>
                </a:solidFill>
                <a:latin typeface="黑体" panose="02010609060101010101" pitchFamily="49" charset="-122"/>
                <a:ea typeface="黑体" panose="02010609060101010101" pitchFamily="49" charset="-122"/>
              </a:rPr>
              <a:t>湖北	</a:t>
            </a:r>
            <a:r>
              <a:rPr lang="en-US" altLang="zh-CN" dirty="0" smtClean="0">
                <a:solidFill>
                  <a:schemeClr val="bg1"/>
                </a:solidFill>
                <a:latin typeface="黑体" panose="02010609060101010101" pitchFamily="49" charset="-122"/>
                <a:ea typeface="黑体" panose="02010609060101010101" pitchFamily="49" charset="-122"/>
              </a:rPr>
              <a:t>2.0%</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a:solidFill>
                  <a:schemeClr val="bg1"/>
                </a:solidFill>
                <a:latin typeface="黑体" panose="02010609060101010101" pitchFamily="49" charset="-122"/>
                <a:ea typeface="黑体" panose="02010609060101010101" pitchFamily="49" charset="-122"/>
              </a:rPr>
              <a:t>湖南	</a:t>
            </a:r>
            <a:r>
              <a:rPr lang="en-US" altLang="zh-CN" dirty="0">
                <a:solidFill>
                  <a:schemeClr val="bg1"/>
                </a:solidFill>
                <a:latin typeface="黑体" panose="02010609060101010101" pitchFamily="49" charset="-122"/>
                <a:ea typeface="黑体" panose="02010609060101010101" pitchFamily="49" charset="-122"/>
              </a:rPr>
              <a:t>1</a:t>
            </a:r>
            <a:r>
              <a:rPr lang="en-US" altLang="zh-CN" dirty="0" smtClean="0">
                <a:solidFill>
                  <a:schemeClr val="bg1"/>
                </a:solidFill>
                <a:latin typeface="黑体" panose="02010609060101010101" pitchFamily="49" charset="-122"/>
                <a:ea typeface="黑体" panose="02010609060101010101" pitchFamily="49" charset="-122"/>
              </a:rPr>
              <a:t>.9</a:t>
            </a:r>
            <a:r>
              <a:rPr lang="en-US" altLang="zh-CN" dirty="0">
                <a:solidFill>
                  <a:schemeClr val="bg1"/>
                </a:solidFill>
                <a:latin typeface="黑体" panose="02010609060101010101" pitchFamily="49" charset="-122"/>
                <a:ea typeface="黑体" panose="02010609060101010101" pitchFamily="49" charset="-122"/>
              </a:rPr>
              <a:t>%</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a:solidFill>
                  <a:schemeClr val="bg1"/>
                </a:solidFill>
                <a:latin typeface="黑体" panose="02010609060101010101" pitchFamily="49" charset="-122"/>
                <a:ea typeface="黑体" panose="02010609060101010101" pitchFamily="49" charset="-122"/>
              </a:rPr>
              <a:t>北京	</a:t>
            </a:r>
            <a:r>
              <a:rPr lang="en-US" altLang="zh-CN" dirty="0" smtClean="0">
                <a:solidFill>
                  <a:schemeClr val="bg1"/>
                </a:solidFill>
                <a:latin typeface="黑体" panose="02010609060101010101" pitchFamily="49" charset="-122"/>
                <a:ea typeface="黑体" panose="02010609060101010101" pitchFamily="49" charset="-122"/>
              </a:rPr>
              <a:t>1.7%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a:solidFill>
                  <a:schemeClr val="bg1"/>
                </a:solidFill>
                <a:latin typeface="黑体" panose="02010609060101010101" pitchFamily="49" charset="-122"/>
                <a:ea typeface="黑体" panose="02010609060101010101" pitchFamily="49" charset="-122"/>
              </a:rPr>
              <a:t>上海	</a:t>
            </a:r>
            <a:r>
              <a:rPr lang="en-US" altLang="zh-CN" dirty="0" smtClean="0">
                <a:solidFill>
                  <a:schemeClr val="bg1"/>
                </a:solidFill>
                <a:latin typeface="黑体" panose="02010609060101010101" pitchFamily="49" charset="-122"/>
                <a:ea typeface="黑体" panose="02010609060101010101" pitchFamily="49" charset="-122"/>
              </a:rPr>
              <a:t>1.7%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a:solidFill>
                  <a:schemeClr val="bg1"/>
                </a:solidFill>
                <a:latin typeface="黑体" panose="02010609060101010101" pitchFamily="49" charset="-122"/>
                <a:ea typeface="黑体" panose="02010609060101010101" pitchFamily="49" charset="-122"/>
              </a:rPr>
              <a:t>河南	</a:t>
            </a:r>
            <a:r>
              <a:rPr lang="en-US" altLang="zh-CN" dirty="0" smtClean="0">
                <a:solidFill>
                  <a:schemeClr val="bg1"/>
                </a:solidFill>
                <a:latin typeface="黑体" panose="02010609060101010101" pitchFamily="49" charset="-122"/>
                <a:ea typeface="黑体" panose="02010609060101010101" pitchFamily="49" charset="-122"/>
              </a:rPr>
              <a:t>1.6%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a:solidFill>
                  <a:schemeClr val="bg1"/>
                </a:solidFill>
                <a:latin typeface="黑体" panose="02010609060101010101" pitchFamily="49" charset="-122"/>
                <a:ea typeface="黑体" panose="02010609060101010101" pitchFamily="49" charset="-122"/>
              </a:rPr>
              <a:t>江苏	</a:t>
            </a:r>
            <a:r>
              <a:rPr lang="en-US" altLang="zh-CN" dirty="0" smtClean="0">
                <a:solidFill>
                  <a:schemeClr val="bg1"/>
                </a:solidFill>
                <a:latin typeface="黑体" panose="02010609060101010101" pitchFamily="49" charset="-122"/>
                <a:ea typeface="黑体" panose="02010609060101010101" pitchFamily="49" charset="-122"/>
              </a:rPr>
              <a:t>1.3%</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浙江  </a:t>
            </a:r>
            <a:r>
              <a:rPr lang="en-US" altLang="zh-CN" dirty="0" smtClean="0">
                <a:solidFill>
                  <a:schemeClr val="bg1"/>
                </a:solidFill>
                <a:latin typeface="黑体" panose="02010609060101010101" pitchFamily="49" charset="-122"/>
                <a:ea typeface="黑体" panose="02010609060101010101" pitchFamily="49" charset="-122"/>
              </a:rPr>
              <a:t>1.3%</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a:solidFill>
                  <a:schemeClr val="bg1"/>
                </a:solidFill>
                <a:latin typeface="黑体" panose="02010609060101010101" pitchFamily="49" charset="-122"/>
                <a:ea typeface="黑体" panose="02010609060101010101" pitchFamily="49" charset="-122"/>
              </a:rPr>
              <a:t>广西	</a:t>
            </a:r>
            <a:r>
              <a:rPr lang="en-US" altLang="zh-CN" dirty="0" smtClean="0">
                <a:solidFill>
                  <a:schemeClr val="bg1"/>
                </a:solidFill>
                <a:latin typeface="黑体" panose="02010609060101010101" pitchFamily="49" charset="-122"/>
                <a:ea typeface="黑体" panose="02010609060101010101" pitchFamily="49" charset="-122"/>
              </a:rPr>
              <a:t>1.0%</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a:solidFill>
                  <a:schemeClr val="bg1"/>
                </a:solidFill>
                <a:latin typeface="黑体" panose="02010609060101010101" pitchFamily="49" charset="-122"/>
                <a:ea typeface="黑体" panose="02010609060101010101" pitchFamily="49" charset="-122"/>
              </a:rPr>
              <a:t>吉林	</a:t>
            </a:r>
            <a:r>
              <a:rPr lang="en-US" altLang="zh-CN" dirty="0" smtClean="0">
                <a:solidFill>
                  <a:schemeClr val="bg1"/>
                </a:solidFill>
                <a:latin typeface="黑体" panose="02010609060101010101" pitchFamily="49" charset="-122"/>
                <a:ea typeface="黑体" panose="02010609060101010101" pitchFamily="49" charset="-122"/>
              </a:rPr>
              <a:t>0.8%</a:t>
            </a:r>
            <a:endParaRPr lang="en-US" altLang="zh-CN" dirty="0">
              <a:solidFill>
                <a:schemeClr val="bg1"/>
              </a:solidFill>
              <a:latin typeface="黑体" panose="02010609060101010101" pitchFamily="49" charset="-122"/>
              <a:ea typeface="黑体" panose="02010609060101010101" pitchFamily="49" charset="-122"/>
            </a:endParaRPr>
          </a:p>
        </p:txBody>
      </p:sp>
      <p:graphicFrame>
        <p:nvGraphicFramePr>
          <p:cNvPr id="15" name="表格 14"/>
          <p:cNvGraphicFramePr>
            <a:graphicFrameLocks noGrp="1"/>
          </p:cNvGraphicFramePr>
          <p:nvPr/>
        </p:nvGraphicFramePr>
        <p:xfrm>
          <a:off x="6344043" y="2714373"/>
          <a:ext cx="5529866" cy="3231546"/>
        </p:xfrm>
        <a:graphic>
          <a:graphicData uri="http://schemas.openxmlformats.org/drawingml/2006/table">
            <a:tbl>
              <a:tblPr firstRow="1" bandRow="1">
                <a:tableStyleId>{6E25E649-3F16-4E02-A733-19D2CDBF48F0}</a:tableStyleId>
              </a:tblPr>
              <a:tblGrid>
                <a:gridCol w="1627001"/>
                <a:gridCol w="3902865"/>
              </a:tblGrid>
              <a:tr h="341369">
                <a:tc>
                  <a:txBody>
                    <a:bodyPr/>
                    <a:lstStyle/>
                    <a:p>
                      <a:pPr algn="ctr"/>
                      <a:r>
                        <a:rPr lang="zh-CN" altLang="en-US" sz="1600" dirty="0">
                          <a:latin typeface="黑体" panose="02010609060101010101" pitchFamily="49" charset="-122"/>
                          <a:ea typeface="黑体" panose="02010609060101010101" pitchFamily="49" charset="-122"/>
                        </a:rPr>
                        <a:t>时间</a:t>
                      </a:r>
                      <a:endParaRPr lang="zh-CN" altLang="en-US" sz="1600" dirty="0">
                        <a:latin typeface="黑体" panose="02010609060101010101" pitchFamily="49" charset="-122"/>
                        <a:ea typeface="黑体" panose="02010609060101010101" pitchFamily="49" charset="-122"/>
                      </a:endParaRPr>
                    </a:p>
                  </a:txBody>
                  <a:tcPr/>
                </a:tc>
                <a:tc>
                  <a:txBody>
                    <a:bodyPr/>
                    <a:lstStyle/>
                    <a:p>
                      <a:pPr algn="ctr"/>
                      <a:r>
                        <a:rPr lang="zh-CN" altLang="en-US" dirty="0">
                          <a:latin typeface="黑体" panose="02010609060101010101" pitchFamily="49" charset="-122"/>
                          <a:ea typeface="黑体" panose="02010609060101010101" pitchFamily="49" charset="-122"/>
                        </a:rPr>
                        <a:t>来源前</a:t>
                      </a: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个省份</a:t>
                      </a:r>
                      <a:endParaRPr lang="zh-CN" altLang="en-US" dirty="0">
                        <a:latin typeface="黑体" panose="02010609060101010101" pitchFamily="49" charset="-122"/>
                        <a:ea typeface="黑体" panose="02010609060101010101" pitchFamily="49" charset="-122"/>
                      </a:endParaRPr>
                    </a:p>
                  </a:txBody>
                  <a:tcPr/>
                </a:tc>
              </a:tr>
              <a:tr h="409398">
                <a:tc>
                  <a:txBody>
                    <a:bodyPr/>
                    <a:lstStyle/>
                    <a:p>
                      <a:r>
                        <a:rPr lang="en-US" altLang="zh-CN" dirty="0" smtClean="0">
                          <a:latin typeface="黑体" panose="02010609060101010101" pitchFamily="49" charset="-122"/>
                          <a:ea typeface="黑体" panose="02010609060101010101" pitchFamily="49" charset="-122"/>
                        </a:rPr>
                        <a:t>     1</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74.1</a:t>
                      </a:r>
                      <a:r>
                        <a:rPr lang="en-US" altLang="zh-CN"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、湖北</a:t>
                      </a:r>
                      <a:r>
                        <a:rPr lang="en-US" altLang="zh-CN" dirty="0" smtClean="0">
                          <a:latin typeface="黑体" panose="02010609060101010101" pitchFamily="49" charset="-122"/>
                          <a:ea typeface="黑体" panose="02010609060101010101" pitchFamily="49" charset="-122"/>
                        </a:rPr>
                        <a:t>3.5%</a:t>
                      </a:r>
                      <a:r>
                        <a:rPr lang="zh-CN" altLang="en-US" dirty="0" smtClean="0">
                          <a:latin typeface="黑体" panose="02010609060101010101" pitchFamily="49" charset="-122"/>
                          <a:ea typeface="黑体" panose="02010609060101010101" pitchFamily="49" charset="-122"/>
                        </a:rPr>
                        <a:t>、广西</a:t>
                      </a:r>
                      <a:r>
                        <a:rPr lang="en-US" altLang="zh-CN" dirty="0" smtClean="0">
                          <a:latin typeface="黑体" panose="02010609060101010101" pitchFamily="49" charset="-122"/>
                          <a:ea typeface="黑体" panose="02010609060101010101" pitchFamily="49" charset="-122"/>
                        </a:rPr>
                        <a:t>2.9%</a:t>
                      </a:r>
                      <a:endParaRPr lang="en-US" altLang="zh-CN" dirty="0">
                        <a:latin typeface="黑体" panose="02010609060101010101" pitchFamily="49" charset="-122"/>
                        <a:ea typeface="黑体" panose="02010609060101010101" pitchFamily="49" charset="-122"/>
                      </a:endParaRPr>
                    </a:p>
                  </a:txBody>
                  <a:tcPr anchor="ctr"/>
                </a:tc>
              </a:tr>
              <a:tr h="40939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2</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81.3%</a:t>
                      </a:r>
                      <a:r>
                        <a:rPr lang="zh-CN" altLang="en-US" dirty="0" smtClean="0">
                          <a:latin typeface="黑体" panose="02010609060101010101" pitchFamily="49" charset="-122"/>
                          <a:ea typeface="黑体" panose="02010609060101010101" pitchFamily="49" charset="-122"/>
                        </a:rPr>
                        <a:t>、湖北</a:t>
                      </a:r>
                      <a:r>
                        <a:rPr lang="en-US" altLang="zh-CN" dirty="0" smtClean="0">
                          <a:latin typeface="黑体" panose="02010609060101010101" pitchFamily="49" charset="-122"/>
                          <a:ea typeface="黑体" panose="02010609060101010101" pitchFamily="49" charset="-122"/>
                        </a:rPr>
                        <a:t>3.6%</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2.7%</a:t>
                      </a:r>
                      <a:endParaRPr lang="en-US" altLang="zh-CN" dirty="0">
                        <a:latin typeface="黑体" panose="02010609060101010101" pitchFamily="49" charset="-122"/>
                        <a:ea typeface="黑体" panose="02010609060101010101" pitchFamily="49" charset="-122"/>
                      </a:endParaRPr>
                    </a:p>
                  </a:txBody>
                  <a:tcPr anchor="ctr"/>
                </a:tc>
              </a:tr>
              <a:tr h="40939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3</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algn="ctr"/>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81.1%</a:t>
                      </a:r>
                      <a:r>
                        <a:rPr lang="zh-CN" altLang="en-US" dirty="0" smtClean="0">
                          <a:latin typeface="黑体" panose="02010609060101010101" pitchFamily="49" charset="-122"/>
                          <a:ea typeface="黑体" panose="02010609060101010101" pitchFamily="49" charset="-122"/>
                        </a:rPr>
                        <a:t>、湖北</a:t>
                      </a:r>
                      <a:r>
                        <a:rPr lang="en-US" altLang="zh-CN" dirty="0" smtClean="0">
                          <a:latin typeface="黑体" panose="02010609060101010101" pitchFamily="49" charset="-122"/>
                          <a:ea typeface="黑体" panose="02010609060101010101" pitchFamily="49" charset="-122"/>
                        </a:rPr>
                        <a:t>2.2%</a:t>
                      </a:r>
                      <a:r>
                        <a:rPr lang="zh-CN" altLang="en-US" dirty="0" smtClean="0">
                          <a:latin typeface="黑体" panose="02010609060101010101" pitchFamily="49" charset="-122"/>
                          <a:ea typeface="黑体" panose="02010609060101010101" pitchFamily="49" charset="-122"/>
                        </a:rPr>
                        <a:t>、北京</a:t>
                      </a:r>
                      <a:r>
                        <a:rPr lang="en-US" altLang="zh-CN" dirty="0" smtClean="0">
                          <a:latin typeface="黑体" panose="02010609060101010101" pitchFamily="49" charset="-122"/>
                          <a:ea typeface="黑体" panose="02010609060101010101" pitchFamily="49" charset="-122"/>
                        </a:rPr>
                        <a:t>1.9%</a:t>
                      </a:r>
                      <a:endParaRPr lang="en-US" altLang="zh-CN" dirty="0">
                        <a:latin typeface="黑体" panose="02010609060101010101" pitchFamily="49" charset="-122"/>
                        <a:ea typeface="黑体" panose="02010609060101010101" pitchFamily="49" charset="-122"/>
                      </a:endParaRPr>
                    </a:p>
                  </a:txBody>
                  <a:tcPr anchor="ctr"/>
                </a:tc>
              </a:tr>
              <a:tr h="40939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4</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algn="ctr"/>
                      <a:r>
                        <a:rPr lang="zh-CN" altLang="en-US" dirty="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66.5%</a:t>
                      </a:r>
                      <a:r>
                        <a:rPr lang="zh-CN" altLang="en-US" dirty="0" smtClean="0">
                          <a:latin typeface="黑体" panose="02010609060101010101" pitchFamily="49" charset="-122"/>
                          <a:ea typeface="黑体" panose="02010609060101010101" pitchFamily="49" charset="-122"/>
                        </a:rPr>
                        <a:t>、江苏</a:t>
                      </a:r>
                      <a:r>
                        <a:rPr lang="en-US" altLang="zh-CN" dirty="0" smtClean="0">
                          <a:latin typeface="黑体" panose="02010609060101010101" pitchFamily="49" charset="-122"/>
                          <a:ea typeface="黑体" panose="02010609060101010101" pitchFamily="49" charset="-122"/>
                        </a:rPr>
                        <a:t>4.4%</a:t>
                      </a:r>
                      <a:r>
                        <a:rPr lang="zh-CN" altLang="en-US" dirty="0" smtClean="0">
                          <a:latin typeface="黑体" panose="02010609060101010101" pitchFamily="49" charset="-122"/>
                          <a:ea typeface="黑体" panose="02010609060101010101" pitchFamily="49" charset="-122"/>
                        </a:rPr>
                        <a:t>、北京</a:t>
                      </a:r>
                      <a:r>
                        <a:rPr lang="en-US" altLang="zh-CN" dirty="0" smtClean="0">
                          <a:latin typeface="黑体" panose="02010609060101010101" pitchFamily="49" charset="-122"/>
                          <a:ea typeface="黑体" panose="02010609060101010101" pitchFamily="49" charset="-122"/>
                        </a:rPr>
                        <a:t>3.5%</a:t>
                      </a:r>
                      <a:endParaRPr lang="en-US" altLang="zh-CN" dirty="0">
                        <a:latin typeface="黑体" panose="02010609060101010101" pitchFamily="49" charset="-122"/>
                        <a:ea typeface="黑体" panose="02010609060101010101" pitchFamily="49" charset="-122"/>
                      </a:endParaRPr>
                    </a:p>
                  </a:txBody>
                  <a:tcPr anchor="ctr"/>
                </a:tc>
              </a:tr>
              <a:tr h="40939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5</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algn="ctr"/>
                      <a:r>
                        <a:rPr lang="zh-CN" altLang="en-US" dirty="0" smtClean="0">
                          <a:latin typeface="黑体" panose="02010609060101010101" pitchFamily="49" charset="-122"/>
                          <a:ea typeface="黑体" panose="02010609060101010101" pitchFamily="49" charset="-122"/>
                        </a:rPr>
                        <a:t> 广东</a:t>
                      </a:r>
                      <a:r>
                        <a:rPr lang="en-US" altLang="zh-CN" dirty="0" smtClean="0">
                          <a:latin typeface="黑体" panose="02010609060101010101" pitchFamily="49" charset="-122"/>
                          <a:ea typeface="黑体" panose="02010609060101010101" pitchFamily="49" charset="-122"/>
                        </a:rPr>
                        <a:t>74.5%</a:t>
                      </a:r>
                      <a:r>
                        <a:rPr lang="zh-CN" altLang="en-US" dirty="0" smtClean="0">
                          <a:latin typeface="黑体" panose="02010609060101010101" pitchFamily="49" charset="-122"/>
                          <a:ea typeface="黑体" panose="02010609060101010101" pitchFamily="49" charset="-122"/>
                        </a:rPr>
                        <a:t>、上海</a:t>
                      </a:r>
                      <a:r>
                        <a:rPr lang="en-US" altLang="zh-CN" dirty="0" smtClean="0">
                          <a:latin typeface="黑体" panose="02010609060101010101" pitchFamily="49" charset="-122"/>
                          <a:ea typeface="黑体" panose="02010609060101010101" pitchFamily="49" charset="-122"/>
                        </a:rPr>
                        <a:t>3.7%</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2.8%</a:t>
                      </a:r>
                      <a:endParaRPr lang="en-US" altLang="zh-CN" dirty="0">
                        <a:latin typeface="黑体" panose="02010609060101010101" pitchFamily="49" charset="-122"/>
                        <a:ea typeface="黑体" panose="02010609060101010101" pitchFamily="49" charset="-122"/>
                      </a:endParaRPr>
                    </a:p>
                  </a:txBody>
                  <a:tcPr anchor="ctr"/>
                </a:tc>
              </a:tr>
              <a:tr h="40939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6</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87.3%</a:t>
                      </a:r>
                      <a:r>
                        <a:rPr lang="zh-CN" altLang="en-US" dirty="0" smtClean="0">
                          <a:latin typeface="黑体" panose="02010609060101010101" pitchFamily="49" charset="-122"/>
                          <a:ea typeface="黑体" panose="02010609060101010101" pitchFamily="49" charset="-122"/>
                        </a:rPr>
                        <a:t>、湖北</a:t>
                      </a:r>
                      <a:r>
                        <a:rPr lang="en-US" altLang="zh-CN" dirty="0" smtClean="0">
                          <a:latin typeface="黑体" panose="02010609060101010101" pitchFamily="49" charset="-122"/>
                          <a:ea typeface="黑体" panose="02010609060101010101" pitchFamily="49" charset="-122"/>
                        </a:rPr>
                        <a:t>1.4%</a:t>
                      </a:r>
                      <a:r>
                        <a:rPr lang="zh-CN" altLang="en-US" dirty="0" smtClean="0">
                          <a:latin typeface="黑体" panose="02010609060101010101" pitchFamily="49" charset="-122"/>
                          <a:ea typeface="黑体" panose="02010609060101010101" pitchFamily="49" charset="-122"/>
                        </a:rPr>
                        <a:t>、吉林</a:t>
                      </a:r>
                      <a:r>
                        <a:rPr lang="en-US" altLang="zh-CN" dirty="0" smtClean="0">
                          <a:latin typeface="黑体" panose="02010609060101010101" pitchFamily="49" charset="-122"/>
                          <a:ea typeface="黑体" panose="02010609060101010101" pitchFamily="49" charset="-122"/>
                        </a:rPr>
                        <a:t>1.4%</a:t>
                      </a:r>
                      <a:endParaRPr lang="en-US" altLang="zh-CN" dirty="0">
                        <a:latin typeface="黑体" panose="02010609060101010101" pitchFamily="49" charset="-122"/>
                        <a:ea typeface="黑体" panose="02010609060101010101" pitchFamily="49" charset="-122"/>
                      </a:endParaRPr>
                    </a:p>
                  </a:txBody>
                  <a:tcPr anchor="ctr"/>
                </a:tc>
              </a:tr>
              <a:tr h="40939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7</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77.7%</a:t>
                      </a:r>
                      <a:r>
                        <a:rPr lang="zh-CN" altLang="en-US"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北京</a:t>
                      </a:r>
                      <a:r>
                        <a:rPr lang="en-US" altLang="zh-CN" dirty="0" smtClean="0">
                          <a:latin typeface="黑体" panose="02010609060101010101" pitchFamily="49" charset="-122"/>
                          <a:ea typeface="黑体" panose="02010609060101010101" pitchFamily="49" charset="-122"/>
                        </a:rPr>
                        <a:t>2.8%</a:t>
                      </a:r>
                      <a:r>
                        <a:rPr lang="zh-CN" altLang="en-US" dirty="0">
                          <a:latin typeface="黑体" panose="02010609060101010101" pitchFamily="49" charset="-122"/>
                          <a:ea typeface="黑体" panose="02010609060101010101" pitchFamily="49" charset="-122"/>
                        </a:rPr>
                        <a:t>、河南</a:t>
                      </a:r>
                      <a:r>
                        <a:rPr lang="en-US" altLang="zh-CN" dirty="0" smtClean="0">
                          <a:latin typeface="黑体" panose="02010609060101010101" pitchFamily="49" charset="-122"/>
                          <a:ea typeface="黑体" panose="02010609060101010101" pitchFamily="49" charset="-122"/>
                        </a:rPr>
                        <a:t>2.8%</a:t>
                      </a:r>
                      <a:endParaRPr lang="en-US" altLang="zh-CN" dirty="0">
                        <a:latin typeface="黑体" panose="02010609060101010101" pitchFamily="49" charset="-122"/>
                        <a:ea typeface="黑体" panose="02010609060101010101" pitchFamily="49" charset="-122"/>
                      </a:endParaRPr>
                    </a:p>
                  </a:txBody>
                  <a:tcPr anchor="ctr"/>
                </a:tc>
              </a:tr>
            </a:tbl>
          </a:graphicData>
        </a:graphic>
      </p:graphicFrame>
      <p:pic>
        <p:nvPicPr>
          <p:cNvPr id="18" name="Picture 2"/>
          <p:cNvPicPr>
            <a:picLocks noChangeAspect="1" noChangeArrowheads="1"/>
          </p:cNvPicPr>
          <p:nvPr/>
        </p:nvPicPr>
        <p:blipFill>
          <a:blip r:embed="rId3"/>
          <a:srcRect/>
          <a:stretch>
            <a:fillRect/>
          </a:stretch>
        </p:blipFill>
        <p:spPr bwMode="auto">
          <a:xfrm>
            <a:off x="167953" y="2962740"/>
            <a:ext cx="4283980" cy="2710272"/>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3.3</a:t>
            </a:r>
            <a:r>
              <a:rPr lang="zh-CN" altLang="en-US" sz="2800" dirty="0">
                <a:solidFill>
                  <a:schemeClr val="tx1"/>
                </a:solidFill>
                <a:latin typeface="黑体" panose="02010609060101010101" pitchFamily="49" charset="-122"/>
                <a:ea typeface="黑体" panose="02010609060101010101" pitchFamily="49" charset="-122"/>
              </a:rPr>
              <a:t>：国内港澳一日游游客性别特征分析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448623" y="1182187"/>
            <a:ext cx="11466498" cy="507831"/>
          </a:xfrm>
          <a:prstGeom prst="rect">
            <a:avLst/>
          </a:prstGeom>
        </p:spPr>
        <p:txBody>
          <a:bodyPr wrap="square">
            <a:spAutoFit/>
          </a:bodyPr>
          <a:lstStyle/>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国内经深圳去港澳一日游游客</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为女性；每日游客性别情况如右图所示。</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6" name="组合 5"/>
          <p:cNvGrpSpPr/>
          <p:nvPr/>
        </p:nvGrpSpPr>
        <p:grpSpPr>
          <a:xfrm>
            <a:off x="1363280" y="2756261"/>
            <a:ext cx="2786136" cy="2696339"/>
            <a:chOff x="4853269" y="2431662"/>
            <a:chExt cx="2624407" cy="2572190"/>
          </a:xfrm>
        </p:grpSpPr>
        <p:grpSp>
          <p:nvGrpSpPr>
            <p:cNvPr id="5" name="组合 4"/>
            <p:cNvGrpSpPr/>
            <p:nvPr/>
          </p:nvGrpSpPr>
          <p:grpSpPr>
            <a:xfrm>
              <a:off x="4853269" y="2431662"/>
              <a:ext cx="2624407" cy="2572190"/>
              <a:chOff x="4853269" y="2431662"/>
              <a:chExt cx="2624407" cy="2572190"/>
            </a:xfrm>
          </p:grpSpPr>
          <p:sp>
            <p:nvSpPr>
              <p:cNvPr id="2" name="椭圆 1"/>
              <p:cNvSpPr/>
              <p:nvPr/>
            </p:nvSpPr>
            <p:spPr>
              <a:xfrm>
                <a:off x="4853269" y="2431662"/>
                <a:ext cx="2624407" cy="2572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黑体" panose="02010609060101010101" pitchFamily="49" charset="-122"/>
                  <a:ea typeface="黑体" panose="02010609060101010101" pitchFamily="49" charset="-122"/>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5976815" y="3017345"/>
                <a:ext cx="1261076" cy="1164070"/>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5002602" y="2969636"/>
                <a:ext cx="1148668" cy="1211781"/>
              </a:xfrm>
              <a:prstGeom prst="rect">
                <a:avLst/>
              </a:prstGeom>
              <a:noFill/>
              <a:ln w="9525">
                <a:noFill/>
                <a:miter lim="800000"/>
                <a:headEnd/>
                <a:tailEnd/>
              </a:ln>
            </p:spPr>
          </p:pic>
          <p:sp>
            <p:nvSpPr>
              <p:cNvPr id="11" name="文本框 10"/>
              <p:cNvSpPr txBox="1"/>
              <p:nvPr/>
            </p:nvSpPr>
            <p:spPr>
              <a:xfrm>
                <a:off x="5330896" y="4149971"/>
                <a:ext cx="1027756" cy="440408"/>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46% </a:t>
                </a:r>
                <a:endParaRPr lang="zh-CN" altLang="en-US" sz="2400" dirty="0">
                  <a:solidFill>
                    <a:schemeClr val="bg1"/>
                  </a:solidFill>
                  <a:latin typeface="黑体" panose="02010609060101010101" pitchFamily="49" charset="-122"/>
                  <a:ea typeface="黑体" panose="02010609060101010101" pitchFamily="49" charset="-122"/>
                </a:endParaRPr>
              </a:p>
            </p:txBody>
          </p:sp>
        </p:grpSp>
        <p:sp>
          <p:nvSpPr>
            <p:cNvPr id="16" name="文本框 15"/>
            <p:cNvSpPr txBox="1"/>
            <p:nvPr/>
          </p:nvSpPr>
          <p:spPr>
            <a:xfrm>
              <a:off x="6438083" y="4149971"/>
              <a:ext cx="1027756" cy="440408"/>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54% </a:t>
              </a:r>
              <a:endParaRPr lang="zh-CN" altLang="en-US" sz="2400" dirty="0">
                <a:solidFill>
                  <a:schemeClr val="bg1"/>
                </a:solidFill>
                <a:latin typeface="黑体" panose="02010609060101010101" pitchFamily="49" charset="-122"/>
                <a:ea typeface="黑体" panose="02010609060101010101" pitchFamily="49" charset="-122"/>
              </a:endParaRPr>
            </a:p>
          </p:txBody>
        </p:sp>
      </p:grpSp>
      <p:sp>
        <p:nvSpPr>
          <p:cNvPr id="8" name="灯片编号占位符 7"/>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5" name="图片 14"/>
          <p:cNvPicPr>
            <a:picLocks noChangeAspect="1"/>
          </p:cNvPicPr>
          <p:nvPr/>
        </p:nvPicPr>
        <p:blipFill>
          <a:blip r:embed="rId4" cstate="print"/>
          <a:stretch>
            <a:fillRect/>
          </a:stretch>
        </p:blipFill>
        <p:spPr>
          <a:xfrm>
            <a:off x="10367319" y="62776"/>
            <a:ext cx="833521" cy="763300"/>
          </a:xfrm>
          <a:prstGeom prst="rect">
            <a:avLst/>
          </a:prstGeom>
        </p:spPr>
      </p:pic>
      <p:pic>
        <p:nvPicPr>
          <p:cNvPr id="17" name="图片 16"/>
          <p:cNvPicPr>
            <a:picLocks noChangeAspect="1"/>
          </p:cNvPicPr>
          <p:nvPr/>
        </p:nvPicPr>
        <p:blipFill>
          <a:blip r:embed="rId5"/>
          <a:stretch>
            <a:fillRect/>
          </a:stretch>
        </p:blipFill>
        <p:spPr>
          <a:xfrm>
            <a:off x="11200841" y="62776"/>
            <a:ext cx="890522" cy="761206"/>
          </a:xfrm>
          <a:prstGeom prst="rect">
            <a:avLst/>
          </a:prstGeom>
        </p:spPr>
      </p:pic>
      <p:graphicFrame>
        <p:nvGraphicFramePr>
          <p:cNvPr id="19" name="图表 18"/>
          <p:cNvGraphicFramePr/>
          <p:nvPr/>
        </p:nvGraphicFramePr>
        <p:xfrm>
          <a:off x="5087982" y="2266404"/>
          <a:ext cx="6589813" cy="376545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3.4</a:t>
            </a:r>
            <a:r>
              <a:rPr lang="zh-CN" altLang="en-US" sz="2800" dirty="0">
                <a:solidFill>
                  <a:schemeClr val="tx1"/>
                </a:solidFill>
                <a:latin typeface="黑体" panose="02010609060101010101" pitchFamily="49" charset="-122"/>
                <a:ea typeface="黑体" panose="02010609060101010101" pitchFamily="49" charset="-122"/>
              </a:rPr>
              <a:t>：国内港澳一日游游客年龄特征分析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81245" y="1063524"/>
            <a:ext cx="11195341" cy="1338828"/>
          </a:xfrm>
          <a:prstGeom prst="rect">
            <a:avLst/>
          </a:prstGeom>
        </p:spPr>
        <p:txBody>
          <a:bodyPr wrap="square">
            <a:spAutoFit/>
          </a:bodyPr>
          <a:lstStyle/>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国内经深圳去港澳一日游游客年龄分布特征是</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岁及以下的少年占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15-24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岁青年占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25-44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岁的壮盛年占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45-64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岁的中年占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岁及以上的老年占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；每日游客年龄分布如右图所示。</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a:p>
            <a:pPr indent="355600" algn="just">
              <a:lnSpc>
                <a:spcPct val="150000"/>
              </a:lnSpc>
            </a:pP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灯片编号占位符 7"/>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5" name="图片 14"/>
          <p:cNvPicPr>
            <a:picLocks noChangeAspect="1"/>
          </p:cNvPicPr>
          <p:nvPr/>
        </p:nvPicPr>
        <p:blipFill>
          <a:blip r:embed="rId3" cstate="print"/>
          <a:stretch>
            <a:fillRect/>
          </a:stretch>
        </p:blipFill>
        <p:spPr>
          <a:xfrm>
            <a:off x="10367319" y="62776"/>
            <a:ext cx="833521" cy="763300"/>
          </a:xfrm>
          <a:prstGeom prst="rect">
            <a:avLst/>
          </a:prstGeom>
        </p:spPr>
      </p:pic>
      <p:pic>
        <p:nvPicPr>
          <p:cNvPr id="17" name="图片 16"/>
          <p:cNvPicPr>
            <a:picLocks noChangeAspect="1"/>
          </p:cNvPicPr>
          <p:nvPr/>
        </p:nvPicPr>
        <p:blipFill>
          <a:blip r:embed="rId4"/>
          <a:stretch>
            <a:fillRect/>
          </a:stretch>
        </p:blipFill>
        <p:spPr>
          <a:xfrm>
            <a:off x="11200841" y="62776"/>
            <a:ext cx="890522" cy="761206"/>
          </a:xfrm>
          <a:prstGeom prst="rect">
            <a:avLst/>
          </a:prstGeom>
        </p:spPr>
      </p:pic>
      <p:graphicFrame>
        <p:nvGraphicFramePr>
          <p:cNvPr id="19" name="图表 18"/>
          <p:cNvGraphicFramePr/>
          <p:nvPr/>
        </p:nvGraphicFramePr>
        <p:xfrm>
          <a:off x="5087982" y="2303274"/>
          <a:ext cx="6589813" cy="376545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8" name="图表 17"/>
          <p:cNvGraphicFramePr/>
          <p:nvPr/>
        </p:nvGraphicFramePr>
        <p:xfrm>
          <a:off x="485803" y="2662082"/>
          <a:ext cx="4147479" cy="3224829"/>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dirty="0" smtClean="0">
                <a:solidFill>
                  <a:prstClr val="black"/>
                </a:solidFill>
                <a:latin typeface="黑体" panose="02010609060101010101" pitchFamily="49" charset="-122"/>
                <a:ea typeface="黑体" panose="02010609060101010101" pitchFamily="49" charset="-122"/>
              </a:rPr>
              <a:t>背景</a:t>
            </a:r>
            <a:endParaRPr lang="zh-CN" altLang="en-US" sz="2800" dirty="0">
              <a:solidFill>
                <a:prstClr val="black"/>
              </a:solidFill>
              <a:latin typeface="黑体" panose="02010609060101010101" pitchFamily="49" charset="-122"/>
              <a:ea typeface="黑体" panose="02010609060101010101" pitchFamily="49" charset="-122"/>
            </a:endParaRPr>
          </a:p>
        </p:txBody>
      </p:sp>
      <p:sp>
        <p:nvSpPr>
          <p:cNvPr id="2" name="矩形 1"/>
          <p:cNvSpPr/>
          <p:nvPr/>
        </p:nvSpPr>
        <p:spPr>
          <a:xfrm>
            <a:off x="1114660" y="1371296"/>
            <a:ext cx="9960159" cy="4909036"/>
          </a:xfrm>
          <a:prstGeom prst="rect">
            <a:avLst/>
          </a:prstGeom>
        </p:spPr>
        <p:txBody>
          <a:bodyPr wrap="square">
            <a:spAutoFit/>
          </a:bodyPr>
          <a:lstStyle/>
          <a:p>
            <a:pPr algn="just">
              <a:spcAft>
                <a:spcPts val="0"/>
              </a:spcAft>
            </a:pPr>
            <a:endParaRPr lang="zh-CN" altLang="zh-CN"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为深入贯彻党的十八大和十八届五中全会精神，认真贯彻落实《国家旅游局办公室关于印发“十三五”全国旅游信息化规划的通知》（旅办发〔</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2016</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346</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号）和《广东省旅游局关于印发〈广东省旅游业发展“十三五”规划〉的通知》（粤旅办〔</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2017</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17</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号），推动旅游业创新、协调、绿色、开放、共享发展，促进旅游业转型升级、提质增效，充分发挥旅游业的综合优势和带动作用，积极运用互联网推动旅游业产品业态创新、发展模式变革、服务效能提高，促使旅游产业各方愈加重视旅游信息化的发展，提高各类旅游突发事件应急处置能力和游客大数据分析能力，</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深圳文体旅游局与中国联通公司合作，利用联通用户基本信息及位置轨迹信息对</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外省市来深游客、深圳本地游客、经深圳游港澳游客</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进行大数据分析，</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科学准确地反映深圳旅游市场发展的总体状况及来深游客的交通方式、停留时间等情况，掌握深圳旅游业的发展动态，为深圳市旅游监督管理局掌握游客群体性信息</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规划深圳旅游市场发展提供数据支撑。</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a:p>
            <a:pPr indent="355600" algn="just">
              <a:lnSpc>
                <a:spcPct val="150000"/>
              </a:lnSpc>
              <a:spcAft>
                <a:spcPts val="0"/>
              </a:spcAft>
            </a:pP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1" cstate="print"/>
          <a:stretch>
            <a:fillRect/>
          </a:stretch>
        </p:blipFill>
        <p:spPr>
          <a:xfrm>
            <a:off x="10367319" y="62776"/>
            <a:ext cx="833521" cy="763300"/>
          </a:xfrm>
          <a:prstGeom prst="rect">
            <a:avLst/>
          </a:prstGeom>
        </p:spPr>
      </p:pic>
      <p:pic>
        <p:nvPicPr>
          <p:cNvPr id="9" name="图片 8"/>
          <p:cNvPicPr>
            <a:picLocks noChangeAspect="1"/>
          </p:cNvPicPr>
          <p:nvPr/>
        </p:nvPicPr>
        <p:blipFill>
          <a:blip r:embed="rId2"/>
          <a:stretch>
            <a:fillRect/>
          </a:stretch>
        </p:blipFill>
        <p:spPr>
          <a:xfrm>
            <a:off x="11200841" y="62776"/>
            <a:ext cx="890522" cy="76120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3.5</a:t>
            </a:r>
            <a:r>
              <a:rPr lang="zh-CN" altLang="en-US" sz="2800" dirty="0">
                <a:solidFill>
                  <a:schemeClr val="tx1"/>
                </a:solidFill>
                <a:latin typeface="黑体" panose="02010609060101010101" pitchFamily="49" charset="-122"/>
                <a:ea typeface="黑体" panose="02010609060101010101" pitchFamily="49" charset="-122"/>
              </a:rPr>
              <a:t>：国内港澳一日游游客交通工具分析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796109" y="939391"/>
            <a:ext cx="11038910" cy="754053"/>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国内经深圳去港澳一日游的游客使用交通工具中汽车占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、其它占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2" name="图片 11"/>
          <p:cNvPicPr>
            <a:picLocks noChangeAspect="1"/>
          </p:cNvPicPr>
          <p:nvPr/>
        </p:nvPicPr>
        <p:blipFill>
          <a:blip r:embed="rId2"/>
          <a:stretch>
            <a:fillRect/>
          </a:stretch>
        </p:blipFill>
        <p:spPr>
          <a:xfrm>
            <a:off x="1245050" y="2628960"/>
            <a:ext cx="1013170" cy="668705"/>
          </a:xfrm>
          <a:prstGeom prst="rect">
            <a:avLst/>
          </a:prstGeom>
        </p:spPr>
      </p:pic>
      <p:sp>
        <p:nvSpPr>
          <p:cNvPr id="20" name="文本框 19"/>
          <p:cNvSpPr txBox="1"/>
          <p:nvPr/>
        </p:nvSpPr>
        <p:spPr>
          <a:xfrm>
            <a:off x="2495078" y="2682612"/>
            <a:ext cx="1918224"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汽车</a:t>
            </a:r>
            <a:r>
              <a:rPr lang="en-US" altLang="zh-CN" sz="2000" dirty="0">
                <a:solidFill>
                  <a:schemeClr val="bg1"/>
                </a:solidFill>
                <a:latin typeface="黑体" panose="02010609060101010101" pitchFamily="49" charset="-122"/>
                <a:ea typeface="黑体" panose="02010609060101010101" pitchFamily="49" charset="-122"/>
              </a:rPr>
              <a:t>34%</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1" name="文本框 20"/>
          <p:cNvSpPr txBox="1"/>
          <p:nvPr/>
        </p:nvSpPr>
        <p:spPr>
          <a:xfrm>
            <a:off x="2495078" y="3899106"/>
            <a:ext cx="1918224"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其它</a:t>
            </a:r>
            <a:r>
              <a:rPr lang="en-US" altLang="zh-CN" sz="2000" dirty="0">
                <a:solidFill>
                  <a:schemeClr val="bg1"/>
                </a:solidFill>
                <a:latin typeface="黑体" panose="02010609060101010101" pitchFamily="49" charset="-122"/>
                <a:ea typeface="黑体" panose="02010609060101010101" pitchFamily="49" charset="-122"/>
              </a:rPr>
              <a:t>66%</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4" name="图片 13"/>
          <p:cNvPicPr>
            <a:picLocks noChangeAspect="1"/>
          </p:cNvPicPr>
          <p:nvPr/>
        </p:nvPicPr>
        <p:blipFill>
          <a:blip r:embed="rId3" cstate="print"/>
          <a:stretch>
            <a:fillRect/>
          </a:stretch>
        </p:blipFill>
        <p:spPr>
          <a:xfrm>
            <a:off x="10367319" y="62776"/>
            <a:ext cx="833521" cy="763300"/>
          </a:xfrm>
          <a:prstGeom prst="rect">
            <a:avLst/>
          </a:prstGeom>
        </p:spPr>
      </p:pic>
      <p:pic>
        <p:nvPicPr>
          <p:cNvPr id="16" name="图片 15"/>
          <p:cNvPicPr>
            <a:picLocks noChangeAspect="1"/>
          </p:cNvPicPr>
          <p:nvPr/>
        </p:nvPicPr>
        <p:blipFill>
          <a:blip r:embed="rId4"/>
          <a:stretch>
            <a:fillRect/>
          </a:stretch>
        </p:blipFill>
        <p:spPr>
          <a:xfrm>
            <a:off x="11200841" y="62776"/>
            <a:ext cx="890522" cy="761206"/>
          </a:xfrm>
          <a:prstGeom prst="rect">
            <a:avLst/>
          </a:prstGeom>
        </p:spPr>
      </p:pic>
      <p:graphicFrame>
        <p:nvGraphicFramePr>
          <p:cNvPr id="26" name="图表 25"/>
          <p:cNvGraphicFramePr/>
          <p:nvPr/>
        </p:nvGraphicFramePr>
        <p:xfrm>
          <a:off x="4711604" y="2266404"/>
          <a:ext cx="6966192" cy="3765450"/>
        </p:xfrm>
        <a:graphic>
          <a:graphicData uri="http://schemas.openxmlformats.org/drawingml/2006/chart">
            <c:chart xmlns:c="http://schemas.openxmlformats.org/drawingml/2006/chart" xmlns:r="http://schemas.openxmlformats.org/officeDocument/2006/relationships" r:id="rId1"/>
          </a:graphicData>
        </a:graphic>
      </p:graphicFrame>
      <p:pic>
        <p:nvPicPr>
          <p:cNvPr id="18" name="图片 17"/>
          <p:cNvPicPr>
            <a:picLocks noChangeAspect="1"/>
          </p:cNvPicPr>
          <p:nvPr/>
        </p:nvPicPr>
        <p:blipFill>
          <a:blip r:embed="rId5" cstate="print"/>
          <a:stretch>
            <a:fillRect/>
          </a:stretch>
        </p:blipFill>
        <p:spPr>
          <a:xfrm>
            <a:off x="1244354" y="3724256"/>
            <a:ext cx="1013865" cy="68378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4.1</a:t>
            </a:r>
            <a:r>
              <a:rPr lang="zh-CN" altLang="en-US" sz="2800" dirty="0">
                <a:solidFill>
                  <a:schemeClr val="tx1"/>
                </a:solidFill>
                <a:latin typeface="黑体" panose="02010609060101010101" pitchFamily="49" charset="-122"/>
                <a:ea typeface="黑体" panose="02010609060101010101" pitchFamily="49" charset="-122"/>
              </a:rPr>
              <a:t>：国内港澳过夜游游客每日数量及走势</a:t>
            </a:r>
            <a:endParaRPr lang="zh-CN" altLang="en-US" sz="2800" dirty="0">
              <a:solidFill>
                <a:schemeClr val="tx1"/>
              </a:solidFill>
              <a:latin typeface="黑体" panose="02010609060101010101" pitchFamily="49" charset="-122"/>
              <a:ea typeface="黑体" panose="02010609060101010101" pitchFamily="49" charset="-122"/>
            </a:endParaRPr>
          </a:p>
        </p:txBody>
      </p:sp>
      <p:graphicFrame>
        <p:nvGraphicFramePr>
          <p:cNvPr id="6" name="图表 5"/>
          <p:cNvGraphicFramePr/>
          <p:nvPr/>
        </p:nvGraphicFramePr>
        <p:xfrm>
          <a:off x="2017986" y="2119820"/>
          <a:ext cx="8629861" cy="4008135"/>
        </p:xfrm>
        <a:graphic>
          <a:graphicData uri="http://schemas.openxmlformats.org/drawingml/2006/chart">
            <c:chart xmlns:c="http://schemas.openxmlformats.org/drawingml/2006/chart" xmlns:r="http://schemas.openxmlformats.org/officeDocument/2006/relationships" r:id="rId1"/>
          </a:graphicData>
        </a:graphic>
      </p:graphicFrame>
      <p:sp>
        <p:nvSpPr>
          <p:cNvPr id="7" name="矩形 6"/>
          <p:cNvSpPr/>
          <p:nvPr/>
        </p:nvSpPr>
        <p:spPr>
          <a:xfrm>
            <a:off x="647782" y="1024099"/>
            <a:ext cx="11087721" cy="506730"/>
          </a:xfrm>
          <a:prstGeom prst="rect">
            <a:avLst/>
          </a:prstGeom>
        </p:spPr>
        <p:txBody>
          <a:bodyPr wrap="square">
            <a:spAutoFit/>
          </a:bodyPr>
          <a:lstStyle/>
          <a:p>
            <a:pPr indent="355600" algn="just">
              <a:lnSpc>
                <a:spcPct val="150000"/>
              </a:lnSpc>
              <a:spcAft>
                <a:spcPts val="0"/>
              </a:spcAft>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经深圳去港澳过夜游的游客共计</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万人次，其中</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日去港澳游客数量最多。</a:t>
            </a:r>
            <a:endParaRPr lang="zh-CN" altLang="en-US" dirty="0"/>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2" cstate="print"/>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4.2</a:t>
            </a:r>
            <a:r>
              <a:rPr lang="zh-CN" altLang="en-US" sz="2800" dirty="0">
                <a:solidFill>
                  <a:schemeClr val="tx1"/>
                </a:solidFill>
                <a:latin typeface="黑体" panose="02010609060101010101" pitchFamily="49" charset="-122"/>
                <a:ea typeface="黑体" panose="02010609060101010101" pitchFamily="49" charset="-122"/>
              </a:rPr>
              <a:t>：国内港澳过夜游游客来源分析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589448" y="751620"/>
            <a:ext cx="11056654" cy="1585049"/>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经深圳前往港澳过夜游游客来源前</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个省份依次是广东、河南、北京、湖北、湖南、上海、山东、重庆、四川、辽宁，每日游客来源前</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个省份情况如右表所示。</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a:p>
            <a:pPr indent="355600" algn="just">
              <a:lnSpc>
                <a:spcPct val="150000"/>
              </a:lnSpc>
              <a:spcAft>
                <a:spcPts val="0"/>
              </a:spcAft>
            </a:pP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3" name="图片 12"/>
          <p:cNvPicPr>
            <a:picLocks noChangeAspect="1"/>
          </p:cNvPicPr>
          <p:nvPr/>
        </p:nvPicPr>
        <p:blipFill>
          <a:blip r:embed="rId1" cstate="print"/>
          <a:stretch>
            <a:fillRect/>
          </a:stretch>
        </p:blipFill>
        <p:spPr>
          <a:xfrm>
            <a:off x="10367319" y="62776"/>
            <a:ext cx="833521" cy="763300"/>
          </a:xfrm>
          <a:prstGeom prst="rect">
            <a:avLst/>
          </a:prstGeom>
        </p:spPr>
      </p:pic>
      <p:pic>
        <p:nvPicPr>
          <p:cNvPr id="14" name="图片 13"/>
          <p:cNvPicPr>
            <a:picLocks noChangeAspect="1"/>
          </p:cNvPicPr>
          <p:nvPr/>
        </p:nvPicPr>
        <p:blipFill>
          <a:blip r:embed="rId2"/>
          <a:stretch>
            <a:fillRect/>
          </a:stretch>
        </p:blipFill>
        <p:spPr>
          <a:xfrm>
            <a:off x="11200841" y="62776"/>
            <a:ext cx="890522" cy="761206"/>
          </a:xfrm>
          <a:prstGeom prst="rect">
            <a:avLst/>
          </a:prstGeom>
        </p:spPr>
      </p:pic>
      <p:sp>
        <p:nvSpPr>
          <p:cNvPr id="16" name="文本框 15"/>
          <p:cNvSpPr txBox="1"/>
          <p:nvPr/>
        </p:nvSpPr>
        <p:spPr>
          <a:xfrm>
            <a:off x="6899898" y="2100620"/>
            <a:ext cx="4746204" cy="369332"/>
          </a:xfrm>
          <a:prstGeom prst="rect">
            <a:avLst/>
          </a:prstGeom>
          <a:noFill/>
        </p:spPr>
        <p:txBody>
          <a:bodyPr wrap="square" rtlCol="0">
            <a:spAutoFit/>
          </a:bodyPr>
          <a:lstStyle/>
          <a:p>
            <a:r>
              <a:rPr lang="zh-CN" altLang="en-US" b="1" dirty="0">
                <a:solidFill>
                  <a:schemeClr val="bg1"/>
                </a:solidFill>
                <a:latin typeface="黑体" panose="02010609060101010101" pitchFamily="49" charset="-122"/>
                <a:ea typeface="黑体" panose="02010609060101010101" pitchFamily="49" charset="-122"/>
              </a:rPr>
              <a:t>国内港澳过夜游游客来源前</a:t>
            </a:r>
            <a:r>
              <a:rPr lang="en-US" altLang="zh-CN" b="1" dirty="0">
                <a:solidFill>
                  <a:schemeClr val="bg1"/>
                </a:solidFill>
                <a:latin typeface="黑体" panose="02010609060101010101" pitchFamily="49" charset="-122"/>
                <a:ea typeface="黑体" panose="02010609060101010101" pitchFamily="49" charset="-122"/>
              </a:rPr>
              <a:t>3</a:t>
            </a:r>
            <a:r>
              <a:rPr lang="zh-CN" altLang="en-US" b="1" dirty="0">
                <a:solidFill>
                  <a:schemeClr val="bg1"/>
                </a:solidFill>
                <a:latin typeface="黑体" panose="02010609060101010101" pitchFamily="49" charset="-122"/>
                <a:ea typeface="黑体" panose="02010609060101010101" pitchFamily="49" charset="-122"/>
              </a:rPr>
              <a:t>个省份（按日）</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5" name="矩形 4"/>
          <p:cNvSpPr/>
          <p:nvPr/>
        </p:nvSpPr>
        <p:spPr>
          <a:xfrm>
            <a:off x="4481186" y="2603234"/>
            <a:ext cx="1832060" cy="2862322"/>
          </a:xfrm>
          <a:prstGeom prst="rect">
            <a:avLst/>
          </a:prstGeom>
        </p:spPr>
        <p:txBody>
          <a:bodyPr wrap="square">
            <a:spAutoFit/>
          </a:bodyPr>
          <a:lstStyle/>
          <a:p>
            <a:r>
              <a:rPr lang="en-US" altLang="zh-CN" dirty="0">
                <a:solidFill>
                  <a:schemeClr val="bg1"/>
                </a:solidFill>
                <a:latin typeface="黑体" panose="02010609060101010101" pitchFamily="49" charset="-122"/>
                <a:ea typeface="黑体" panose="02010609060101010101" pitchFamily="49" charset="-122"/>
              </a:rPr>
              <a:t>1.</a:t>
            </a:r>
            <a:r>
              <a:rPr lang="zh-CN" altLang="en-US" dirty="0">
                <a:solidFill>
                  <a:schemeClr val="bg1"/>
                </a:solidFill>
                <a:latin typeface="黑体" panose="02010609060101010101" pitchFamily="49" charset="-122"/>
                <a:ea typeface="黑体" panose="02010609060101010101" pitchFamily="49" charset="-122"/>
              </a:rPr>
              <a:t>广东	</a:t>
            </a:r>
            <a:r>
              <a:rPr lang="en-US" altLang="zh-CN" dirty="0">
                <a:solidFill>
                  <a:schemeClr val="bg1"/>
                </a:solidFill>
                <a:latin typeface="黑体" panose="02010609060101010101" pitchFamily="49" charset="-122"/>
                <a:ea typeface="黑体" panose="02010609060101010101" pitchFamily="49" charset="-122"/>
              </a:rPr>
              <a:t>28.7%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2.</a:t>
            </a:r>
            <a:r>
              <a:rPr lang="zh-CN" altLang="en-US" dirty="0">
                <a:solidFill>
                  <a:schemeClr val="bg1"/>
                </a:solidFill>
                <a:latin typeface="黑体" panose="02010609060101010101" pitchFamily="49" charset="-122"/>
                <a:ea typeface="黑体" panose="02010609060101010101" pitchFamily="49" charset="-122"/>
              </a:rPr>
              <a:t>河南	</a:t>
            </a:r>
            <a:r>
              <a:rPr lang="en-US" altLang="zh-CN" dirty="0">
                <a:solidFill>
                  <a:schemeClr val="bg1"/>
                </a:solidFill>
                <a:latin typeface="黑体" panose="02010609060101010101" pitchFamily="49" charset="-122"/>
                <a:ea typeface="黑体" panose="02010609060101010101" pitchFamily="49" charset="-122"/>
              </a:rPr>
              <a:t>6.8%</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3.</a:t>
            </a:r>
            <a:r>
              <a:rPr lang="zh-CN" altLang="en-US" dirty="0">
                <a:solidFill>
                  <a:schemeClr val="bg1"/>
                </a:solidFill>
                <a:latin typeface="黑体" panose="02010609060101010101" pitchFamily="49" charset="-122"/>
                <a:ea typeface="黑体" panose="02010609060101010101" pitchFamily="49" charset="-122"/>
              </a:rPr>
              <a:t>北京	</a:t>
            </a:r>
            <a:r>
              <a:rPr lang="en-US" altLang="zh-CN" dirty="0">
                <a:solidFill>
                  <a:schemeClr val="bg1"/>
                </a:solidFill>
                <a:latin typeface="黑体" panose="02010609060101010101" pitchFamily="49" charset="-122"/>
                <a:ea typeface="黑体" panose="02010609060101010101" pitchFamily="49" charset="-122"/>
              </a:rPr>
              <a:t>6.6%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4.</a:t>
            </a:r>
            <a:r>
              <a:rPr lang="zh-CN" altLang="en-US" dirty="0">
                <a:solidFill>
                  <a:schemeClr val="bg1"/>
                </a:solidFill>
                <a:latin typeface="黑体" panose="02010609060101010101" pitchFamily="49" charset="-122"/>
                <a:ea typeface="黑体" panose="02010609060101010101" pitchFamily="49" charset="-122"/>
              </a:rPr>
              <a:t>湖北	</a:t>
            </a:r>
            <a:r>
              <a:rPr lang="en-US" altLang="zh-CN" dirty="0">
                <a:solidFill>
                  <a:schemeClr val="bg1"/>
                </a:solidFill>
                <a:latin typeface="黑体" panose="02010609060101010101" pitchFamily="49" charset="-122"/>
                <a:ea typeface="黑体" panose="02010609060101010101" pitchFamily="49" charset="-122"/>
              </a:rPr>
              <a:t>6.5%</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5.</a:t>
            </a:r>
            <a:r>
              <a:rPr lang="zh-CN" altLang="en-US" dirty="0">
                <a:solidFill>
                  <a:schemeClr val="bg1"/>
                </a:solidFill>
                <a:latin typeface="黑体" panose="02010609060101010101" pitchFamily="49" charset="-122"/>
                <a:ea typeface="黑体" panose="02010609060101010101" pitchFamily="49" charset="-122"/>
              </a:rPr>
              <a:t>湖南	</a:t>
            </a:r>
            <a:r>
              <a:rPr lang="en-US" altLang="zh-CN" dirty="0">
                <a:solidFill>
                  <a:schemeClr val="bg1"/>
                </a:solidFill>
                <a:latin typeface="黑体" panose="02010609060101010101" pitchFamily="49" charset="-122"/>
                <a:ea typeface="黑体" panose="02010609060101010101" pitchFamily="49" charset="-122"/>
              </a:rPr>
              <a:t>5.4%</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6.</a:t>
            </a:r>
            <a:r>
              <a:rPr lang="zh-CN" altLang="en-US" dirty="0">
                <a:solidFill>
                  <a:schemeClr val="bg1"/>
                </a:solidFill>
                <a:latin typeface="黑体" panose="02010609060101010101" pitchFamily="49" charset="-122"/>
                <a:ea typeface="黑体" panose="02010609060101010101" pitchFamily="49" charset="-122"/>
              </a:rPr>
              <a:t>上海	</a:t>
            </a:r>
            <a:r>
              <a:rPr lang="en-US" altLang="zh-CN" dirty="0">
                <a:solidFill>
                  <a:schemeClr val="bg1"/>
                </a:solidFill>
                <a:latin typeface="黑体" panose="02010609060101010101" pitchFamily="49" charset="-122"/>
                <a:ea typeface="黑体" panose="02010609060101010101" pitchFamily="49" charset="-122"/>
              </a:rPr>
              <a:t>3.9%</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7.</a:t>
            </a:r>
            <a:r>
              <a:rPr lang="zh-CN" altLang="en-US" dirty="0">
                <a:solidFill>
                  <a:schemeClr val="bg1"/>
                </a:solidFill>
                <a:latin typeface="黑体" panose="02010609060101010101" pitchFamily="49" charset="-122"/>
                <a:ea typeface="黑体" panose="02010609060101010101" pitchFamily="49" charset="-122"/>
              </a:rPr>
              <a:t>山东	</a:t>
            </a:r>
            <a:r>
              <a:rPr lang="en-US" altLang="zh-CN" dirty="0">
                <a:solidFill>
                  <a:schemeClr val="bg1"/>
                </a:solidFill>
                <a:latin typeface="黑体" panose="02010609060101010101" pitchFamily="49" charset="-122"/>
                <a:ea typeface="黑体" panose="02010609060101010101" pitchFamily="49" charset="-122"/>
              </a:rPr>
              <a:t>3.7%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8.</a:t>
            </a:r>
            <a:r>
              <a:rPr lang="zh-CN" altLang="en-US" dirty="0">
                <a:solidFill>
                  <a:schemeClr val="bg1"/>
                </a:solidFill>
                <a:latin typeface="黑体" panose="02010609060101010101" pitchFamily="49" charset="-122"/>
                <a:ea typeface="黑体" panose="02010609060101010101" pitchFamily="49" charset="-122"/>
              </a:rPr>
              <a:t>重庆	</a:t>
            </a:r>
            <a:r>
              <a:rPr lang="en-US" altLang="zh-CN" dirty="0">
                <a:solidFill>
                  <a:schemeClr val="bg1"/>
                </a:solidFill>
                <a:latin typeface="黑体" panose="02010609060101010101" pitchFamily="49" charset="-122"/>
                <a:ea typeface="黑体" panose="02010609060101010101" pitchFamily="49" charset="-122"/>
              </a:rPr>
              <a:t>3.3%</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9.</a:t>
            </a:r>
            <a:r>
              <a:rPr lang="zh-CN" altLang="en-US" dirty="0">
                <a:solidFill>
                  <a:schemeClr val="bg1"/>
                </a:solidFill>
                <a:latin typeface="黑体" panose="02010609060101010101" pitchFamily="49" charset="-122"/>
                <a:ea typeface="黑体" panose="02010609060101010101" pitchFamily="49" charset="-122"/>
              </a:rPr>
              <a:t>四川	</a:t>
            </a:r>
            <a:r>
              <a:rPr lang="en-US" altLang="zh-CN" dirty="0">
                <a:solidFill>
                  <a:schemeClr val="bg1"/>
                </a:solidFill>
                <a:latin typeface="黑体" panose="02010609060101010101" pitchFamily="49" charset="-122"/>
                <a:ea typeface="黑体" panose="02010609060101010101" pitchFamily="49" charset="-122"/>
              </a:rPr>
              <a:t>3.3%</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10.</a:t>
            </a:r>
            <a:r>
              <a:rPr lang="zh-CN" altLang="en-US" dirty="0">
                <a:solidFill>
                  <a:schemeClr val="bg1"/>
                </a:solidFill>
                <a:latin typeface="黑体" panose="02010609060101010101" pitchFamily="49" charset="-122"/>
                <a:ea typeface="黑体" panose="02010609060101010101" pitchFamily="49" charset="-122"/>
              </a:rPr>
              <a:t>辽宁	</a:t>
            </a:r>
            <a:r>
              <a:rPr lang="en-US" altLang="zh-CN" dirty="0">
                <a:solidFill>
                  <a:schemeClr val="bg1"/>
                </a:solidFill>
                <a:latin typeface="黑体" panose="02010609060101010101" pitchFamily="49" charset="-122"/>
                <a:ea typeface="黑体" panose="02010609060101010101" pitchFamily="49" charset="-122"/>
              </a:rPr>
              <a:t>3.0%</a:t>
            </a:r>
            <a:endParaRPr lang="en-US" altLang="zh-CN" dirty="0">
              <a:solidFill>
                <a:schemeClr val="bg1"/>
              </a:solidFill>
              <a:latin typeface="黑体" panose="02010609060101010101" pitchFamily="49" charset="-122"/>
              <a:ea typeface="黑体" panose="02010609060101010101" pitchFamily="49" charset="-122"/>
            </a:endParaRPr>
          </a:p>
        </p:txBody>
      </p:sp>
      <p:graphicFrame>
        <p:nvGraphicFramePr>
          <p:cNvPr id="15" name="表格 14"/>
          <p:cNvGraphicFramePr>
            <a:graphicFrameLocks noGrp="1"/>
          </p:cNvGraphicFramePr>
          <p:nvPr/>
        </p:nvGraphicFramePr>
        <p:xfrm>
          <a:off x="6476474" y="2550412"/>
          <a:ext cx="5529866" cy="3278888"/>
        </p:xfrm>
        <a:graphic>
          <a:graphicData uri="http://schemas.openxmlformats.org/drawingml/2006/table">
            <a:tbl>
              <a:tblPr firstRow="1" bandRow="1">
                <a:tableStyleId>{6E25E649-3F16-4E02-A733-19D2CDBF48F0}</a:tableStyleId>
              </a:tblPr>
              <a:tblGrid>
                <a:gridCol w="1627001"/>
                <a:gridCol w="3902865"/>
              </a:tblGrid>
              <a:tr h="390578">
                <a:tc>
                  <a:txBody>
                    <a:bodyPr/>
                    <a:lstStyle/>
                    <a:p>
                      <a:pPr algn="ctr"/>
                      <a:r>
                        <a:rPr lang="zh-CN" altLang="en-US" sz="1600" dirty="0">
                          <a:latin typeface="黑体" panose="02010609060101010101" pitchFamily="49" charset="-122"/>
                          <a:ea typeface="黑体" panose="02010609060101010101" pitchFamily="49" charset="-122"/>
                        </a:rPr>
                        <a:t>时间</a:t>
                      </a:r>
                      <a:endParaRPr lang="zh-CN" altLang="en-US" sz="1600" dirty="0">
                        <a:latin typeface="黑体" panose="02010609060101010101" pitchFamily="49" charset="-122"/>
                        <a:ea typeface="黑体" panose="02010609060101010101" pitchFamily="49" charset="-122"/>
                      </a:endParaRPr>
                    </a:p>
                  </a:txBody>
                  <a:tcPr/>
                </a:tc>
                <a:tc>
                  <a:txBody>
                    <a:bodyPr/>
                    <a:lstStyle/>
                    <a:p>
                      <a:pPr algn="ctr"/>
                      <a:r>
                        <a:rPr lang="zh-CN" altLang="en-US" dirty="0">
                          <a:latin typeface="黑体" panose="02010609060101010101" pitchFamily="49" charset="-122"/>
                          <a:ea typeface="黑体" panose="02010609060101010101" pitchFamily="49" charset="-122"/>
                        </a:rPr>
                        <a:t>来源前</a:t>
                      </a: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个省份</a:t>
                      </a:r>
                      <a:endParaRPr lang="zh-CN" altLang="en-US" dirty="0">
                        <a:latin typeface="黑体" panose="02010609060101010101" pitchFamily="49" charset="-122"/>
                        <a:ea typeface="黑体" panose="02010609060101010101" pitchFamily="49" charset="-122"/>
                      </a:endParaRPr>
                    </a:p>
                  </a:txBody>
                  <a:tcPr/>
                </a:tc>
              </a:tr>
              <a:tr h="481385">
                <a:tc>
                  <a:txBody>
                    <a:bodyPr/>
                    <a:lstStyle/>
                    <a:p>
                      <a:r>
                        <a:rPr lang="en-US" altLang="zh-CN" dirty="0" smtClean="0">
                          <a:latin typeface="黑体" panose="02010609060101010101" pitchFamily="49" charset="-122"/>
                          <a:ea typeface="黑体" panose="02010609060101010101" pitchFamily="49" charset="-122"/>
                        </a:rPr>
                        <a:t>     1</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广东</a:t>
                      </a:r>
                      <a:r>
                        <a:rPr lang="en-US" altLang="zh-CN" dirty="0">
                          <a:latin typeface="黑体" panose="02010609060101010101" pitchFamily="49" charset="-122"/>
                          <a:ea typeface="黑体" panose="02010609060101010101" pitchFamily="49" charset="-122"/>
                        </a:rPr>
                        <a:t>26.4%</a:t>
                      </a:r>
                      <a:r>
                        <a:rPr lang="zh-CN" altLang="en-US" dirty="0">
                          <a:latin typeface="黑体" panose="02010609060101010101" pitchFamily="49" charset="-122"/>
                          <a:ea typeface="黑体" panose="02010609060101010101" pitchFamily="49" charset="-122"/>
                        </a:rPr>
                        <a:t>、河南</a:t>
                      </a:r>
                      <a:r>
                        <a:rPr lang="en-US" altLang="zh-CN" dirty="0">
                          <a:latin typeface="黑体" panose="02010609060101010101" pitchFamily="49" charset="-122"/>
                          <a:ea typeface="黑体" panose="02010609060101010101" pitchFamily="49" charset="-122"/>
                        </a:rPr>
                        <a:t>7.8%</a:t>
                      </a:r>
                      <a:r>
                        <a:rPr lang="zh-CN" altLang="en-US" dirty="0">
                          <a:latin typeface="黑体" panose="02010609060101010101" pitchFamily="49" charset="-122"/>
                          <a:ea typeface="黑体" panose="02010609060101010101" pitchFamily="49" charset="-122"/>
                        </a:rPr>
                        <a:t>、湖北</a:t>
                      </a:r>
                      <a:r>
                        <a:rPr lang="en-US" altLang="zh-CN" dirty="0">
                          <a:latin typeface="黑体" panose="02010609060101010101" pitchFamily="49" charset="-122"/>
                          <a:ea typeface="黑体" panose="02010609060101010101" pitchFamily="49" charset="-122"/>
                        </a:rPr>
                        <a:t>6.9%</a:t>
                      </a:r>
                      <a:endParaRPr lang="en-US" altLang="zh-CN" dirty="0">
                        <a:latin typeface="黑体" panose="02010609060101010101" pitchFamily="49" charset="-122"/>
                        <a:ea typeface="黑体" panose="02010609060101010101" pitchFamily="49" charset="-122"/>
                      </a:endParaRPr>
                    </a:p>
                  </a:txBody>
                  <a:tcPr anchor="ctr"/>
                </a:tc>
              </a:tr>
              <a:tr h="481385">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2</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广东</a:t>
                      </a:r>
                      <a:r>
                        <a:rPr lang="en-US" altLang="zh-CN" dirty="0">
                          <a:latin typeface="黑体" panose="02010609060101010101" pitchFamily="49" charset="-122"/>
                          <a:ea typeface="黑体" panose="02010609060101010101" pitchFamily="49" charset="-122"/>
                        </a:rPr>
                        <a:t>21.5%</a:t>
                      </a:r>
                      <a:r>
                        <a:rPr lang="zh-CN" altLang="en-US" dirty="0">
                          <a:latin typeface="黑体" panose="02010609060101010101" pitchFamily="49" charset="-122"/>
                          <a:ea typeface="黑体" panose="02010609060101010101" pitchFamily="49" charset="-122"/>
                        </a:rPr>
                        <a:t>、河南</a:t>
                      </a:r>
                      <a:r>
                        <a:rPr lang="en-US" altLang="zh-CN" dirty="0">
                          <a:latin typeface="黑体" panose="02010609060101010101" pitchFamily="49" charset="-122"/>
                          <a:ea typeface="黑体" panose="02010609060101010101" pitchFamily="49" charset="-122"/>
                        </a:rPr>
                        <a:t>7.8%</a:t>
                      </a:r>
                      <a:r>
                        <a:rPr lang="zh-CN" altLang="en-US" dirty="0">
                          <a:latin typeface="黑体" panose="02010609060101010101" pitchFamily="49" charset="-122"/>
                          <a:ea typeface="黑体" panose="02010609060101010101" pitchFamily="49" charset="-122"/>
                        </a:rPr>
                        <a:t>、湖北</a:t>
                      </a:r>
                      <a:r>
                        <a:rPr lang="en-US" altLang="zh-CN" dirty="0">
                          <a:latin typeface="黑体" panose="02010609060101010101" pitchFamily="49" charset="-122"/>
                          <a:ea typeface="黑体" panose="02010609060101010101" pitchFamily="49" charset="-122"/>
                        </a:rPr>
                        <a:t>6.9%</a:t>
                      </a:r>
                      <a:endParaRPr lang="en-US" altLang="zh-CN" dirty="0">
                        <a:latin typeface="黑体" panose="02010609060101010101" pitchFamily="49" charset="-122"/>
                        <a:ea typeface="黑体" panose="02010609060101010101" pitchFamily="49" charset="-122"/>
                      </a:endParaRPr>
                    </a:p>
                  </a:txBody>
                  <a:tcPr anchor="ctr"/>
                </a:tc>
              </a:tr>
              <a:tr h="481385">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3</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algn="ctr"/>
                      <a:r>
                        <a:rPr lang="zh-CN" altLang="en-US" dirty="0">
                          <a:latin typeface="黑体" panose="02010609060101010101" pitchFamily="49" charset="-122"/>
                          <a:ea typeface="黑体" panose="02010609060101010101" pitchFamily="49" charset="-122"/>
                        </a:rPr>
                        <a:t>广东</a:t>
                      </a:r>
                      <a:r>
                        <a:rPr lang="en-US" altLang="zh-CN" dirty="0">
                          <a:latin typeface="黑体" panose="02010609060101010101" pitchFamily="49" charset="-122"/>
                          <a:ea typeface="黑体" panose="02010609060101010101" pitchFamily="49" charset="-122"/>
                        </a:rPr>
                        <a:t>26.7%</a:t>
                      </a:r>
                      <a:r>
                        <a:rPr lang="zh-CN" altLang="en-US" dirty="0">
                          <a:latin typeface="黑体" panose="02010609060101010101" pitchFamily="49" charset="-122"/>
                          <a:ea typeface="黑体" panose="02010609060101010101" pitchFamily="49" charset="-122"/>
                        </a:rPr>
                        <a:t>、北京</a:t>
                      </a:r>
                      <a:r>
                        <a:rPr lang="en-US" altLang="zh-CN" dirty="0">
                          <a:latin typeface="黑体" panose="02010609060101010101" pitchFamily="49" charset="-122"/>
                          <a:ea typeface="黑体" panose="02010609060101010101" pitchFamily="49" charset="-122"/>
                        </a:rPr>
                        <a:t>7.3%</a:t>
                      </a:r>
                      <a:r>
                        <a:rPr lang="zh-CN" altLang="en-US" dirty="0">
                          <a:latin typeface="黑体" panose="02010609060101010101" pitchFamily="49" charset="-122"/>
                          <a:ea typeface="黑体" panose="02010609060101010101" pitchFamily="49" charset="-122"/>
                        </a:rPr>
                        <a:t>、湖北</a:t>
                      </a:r>
                      <a:r>
                        <a:rPr lang="en-US" altLang="zh-CN" dirty="0">
                          <a:latin typeface="黑体" panose="02010609060101010101" pitchFamily="49" charset="-122"/>
                          <a:ea typeface="黑体" panose="02010609060101010101" pitchFamily="49" charset="-122"/>
                        </a:rPr>
                        <a:t>6.3%</a:t>
                      </a:r>
                      <a:endParaRPr lang="en-US" altLang="zh-CN" dirty="0">
                        <a:latin typeface="黑体" panose="02010609060101010101" pitchFamily="49" charset="-122"/>
                        <a:ea typeface="黑体" panose="02010609060101010101" pitchFamily="49" charset="-122"/>
                      </a:endParaRPr>
                    </a:p>
                  </a:txBody>
                  <a:tcPr anchor="ctr"/>
                </a:tc>
              </a:tr>
              <a:tr h="481385">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4</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algn="ctr"/>
                      <a:r>
                        <a:rPr lang="zh-CN" altLang="en-US" dirty="0">
                          <a:latin typeface="黑体" panose="02010609060101010101" pitchFamily="49" charset="-122"/>
                          <a:ea typeface="黑体" panose="02010609060101010101" pitchFamily="49" charset="-122"/>
                        </a:rPr>
                        <a:t>广东</a:t>
                      </a:r>
                      <a:r>
                        <a:rPr lang="en-US" altLang="zh-CN" dirty="0">
                          <a:latin typeface="黑体" panose="02010609060101010101" pitchFamily="49" charset="-122"/>
                          <a:ea typeface="黑体" panose="02010609060101010101" pitchFamily="49" charset="-122"/>
                        </a:rPr>
                        <a:t>35.4%</a:t>
                      </a:r>
                      <a:r>
                        <a:rPr lang="zh-CN" altLang="en-US" dirty="0">
                          <a:latin typeface="黑体" panose="02010609060101010101" pitchFamily="49" charset="-122"/>
                          <a:ea typeface="黑体" panose="02010609060101010101" pitchFamily="49" charset="-122"/>
                        </a:rPr>
                        <a:t>、湖北</a:t>
                      </a:r>
                      <a:r>
                        <a:rPr lang="en-US" altLang="zh-CN" dirty="0">
                          <a:latin typeface="黑体" panose="02010609060101010101" pitchFamily="49" charset="-122"/>
                          <a:ea typeface="黑体" panose="02010609060101010101" pitchFamily="49" charset="-122"/>
                        </a:rPr>
                        <a:t>6.4</a:t>
                      </a:r>
                      <a:r>
                        <a:rPr lang="zh-CN" altLang="en-US" dirty="0">
                          <a:latin typeface="黑体" panose="02010609060101010101" pitchFamily="49" charset="-122"/>
                          <a:ea typeface="黑体" panose="02010609060101010101" pitchFamily="49" charset="-122"/>
                        </a:rPr>
                        <a:t>、北京</a:t>
                      </a:r>
                      <a:r>
                        <a:rPr lang="en-US" altLang="zh-CN" dirty="0">
                          <a:latin typeface="黑体" panose="02010609060101010101" pitchFamily="49" charset="-122"/>
                          <a:ea typeface="黑体" panose="02010609060101010101" pitchFamily="49" charset="-122"/>
                        </a:rPr>
                        <a:t>5.8%</a:t>
                      </a:r>
                      <a:endParaRPr lang="en-US" altLang="zh-CN" dirty="0">
                        <a:latin typeface="黑体" panose="02010609060101010101" pitchFamily="49" charset="-122"/>
                        <a:ea typeface="黑体" panose="02010609060101010101" pitchFamily="49" charset="-122"/>
                      </a:endParaRPr>
                    </a:p>
                  </a:txBody>
                  <a:tcPr anchor="ctr"/>
                </a:tc>
              </a:tr>
              <a:tr h="481385">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5</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algn="ctr"/>
                      <a:r>
                        <a:rPr lang="zh-CN" altLang="en-US" dirty="0">
                          <a:latin typeface="黑体" panose="02010609060101010101" pitchFamily="49" charset="-122"/>
                          <a:ea typeface="黑体" panose="02010609060101010101" pitchFamily="49" charset="-122"/>
                        </a:rPr>
                        <a:t>广东</a:t>
                      </a:r>
                      <a:r>
                        <a:rPr lang="en-US" altLang="zh-CN" dirty="0">
                          <a:latin typeface="黑体" panose="02010609060101010101" pitchFamily="49" charset="-122"/>
                          <a:ea typeface="黑体" panose="02010609060101010101" pitchFamily="49" charset="-122"/>
                        </a:rPr>
                        <a:t>46.4%</a:t>
                      </a:r>
                      <a:r>
                        <a:rPr lang="zh-CN" altLang="en-US" dirty="0">
                          <a:latin typeface="黑体" panose="02010609060101010101" pitchFamily="49" charset="-122"/>
                          <a:ea typeface="黑体" panose="02010609060101010101" pitchFamily="49" charset="-122"/>
                        </a:rPr>
                        <a:t>、北京</a:t>
                      </a:r>
                      <a:r>
                        <a:rPr lang="en-US" altLang="zh-CN" dirty="0">
                          <a:latin typeface="黑体" panose="02010609060101010101" pitchFamily="49" charset="-122"/>
                          <a:ea typeface="黑体" panose="02010609060101010101" pitchFamily="49" charset="-122"/>
                        </a:rPr>
                        <a:t>6.1%</a:t>
                      </a:r>
                      <a:r>
                        <a:rPr lang="zh-CN" altLang="en-US" dirty="0">
                          <a:latin typeface="黑体" panose="02010609060101010101" pitchFamily="49" charset="-122"/>
                          <a:ea typeface="黑体" panose="02010609060101010101" pitchFamily="49" charset="-122"/>
                        </a:rPr>
                        <a:t>、河南</a:t>
                      </a:r>
                      <a:r>
                        <a:rPr lang="en-US" altLang="zh-CN" dirty="0">
                          <a:latin typeface="黑体" panose="02010609060101010101" pitchFamily="49" charset="-122"/>
                          <a:ea typeface="黑体" panose="02010609060101010101" pitchFamily="49" charset="-122"/>
                        </a:rPr>
                        <a:t>4.3%</a:t>
                      </a:r>
                      <a:endParaRPr lang="en-US" altLang="zh-CN" dirty="0">
                        <a:latin typeface="黑体" panose="02010609060101010101" pitchFamily="49" charset="-122"/>
                        <a:ea typeface="黑体" panose="02010609060101010101" pitchFamily="49" charset="-122"/>
                      </a:endParaRPr>
                    </a:p>
                  </a:txBody>
                  <a:tcPr anchor="ctr"/>
                </a:tc>
              </a:tr>
              <a:tr h="481385">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6</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广东</a:t>
                      </a:r>
                      <a:r>
                        <a:rPr lang="en-US" altLang="zh-CN" dirty="0">
                          <a:latin typeface="黑体" panose="02010609060101010101" pitchFamily="49" charset="-122"/>
                          <a:ea typeface="黑体" panose="02010609060101010101" pitchFamily="49" charset="-122"/>
                        </a:rPr>
                        <a:t>66.4%</a:t>
                      </a:r>
                      <a:r>
                        <a:rPr lang="zh-CN" altLang="en-US" dirty="0">
                          <a:latin typeface="黑体" panose="02010609060101010101" pitchFamily="49" charset="-122"/>
                          <a:ea typeface="黑体" panose="02010609060101010101" pitchFamily="49" charset="-122"/>
                        </a:rPr>
                        <a:t>、北京</a:t>
                      </a:r>
                      <a:r>
                        <a:rPr lang="en-US" altLang="zh-CN" dirty="0">
                          <a:latin typeface="黑体" panose="02010609060101010101" pitchFamily="49" charset="-122"/>
                          <a:ea typeface="黑体" panose="02010609060101010101" pitchFamily="49" charset="-122"/>
                        </a:rPr>
                        <a:t>5.1%</a:t>
                      </a:r>
                      <a:r>
                        <a:rPr lang="zh-CN" altLang="en-US" dirty="0">
                          <a:latin typeface="黑体" panose="02010609060101010101" pitchFamily="49" charset="-122"/>
                          <a:ea typeface="黑体" panose="02010609060101010101" pitchFamily="49" charset="-122"/>
                        </a:rPr>
                        <a:t>、河南</a:t>
                      </a:r>
                      <a:r>
                        <a:rPr lang="en-US" altLang="zh-CN" dirty="0">
                          <a:latin typeface="黑体" panose="02010609060101010101" pitchFamily="49" charset="-122"/>
                          <a:ea typeface="黑体" panose="02010609060101010101" pitchFamily="49" charset="-122"/>
                        </a:rPr>
                        <a:t>2.3%</a:t>
                      </a:r>
                      <a:endParaRPr lang="en-US" altLang="zh-CN" dirty="0">
                        <a:latin typeface="黑体" panose="02010609060101010101" pitchFamily="49" charset="-122"/>
                        <a:ea typeface="黑体" panose="02010609060101010101" pitchFamily="49" charset="-122"/>
                      </a:endParaRPr>
                    </a:p>
                  </a:txBody>
                  <a:tcPr anchor="ctr"/>
                </a:tc>
              </a:tr>
            </a:tbl>
          </a:graphicData>
        </a:graphic>
      </p:graphicFrame>
      <p:pic>
        <p:nvPicPr>
          <p:cNvPr id="17" name="Picture 2"/>
          <p:cNvPicPr>
            <a:picLocks noChangeAspect="1" noChangeArrowheads="1"/>
          </p:cNvPicPr>
          <p:nvPr/>
        </p:nvPicPr>
        <p:blipFill>
          <a:blip r:embed="rId3"/>
          <a:srcRect/>
          <a:stretch>
            <a:fillRect/>
          </a:stretch>
        </p:blipFill>
        <p:spPr bwMode="auto">
          <a:xfrm>
            <a:off x="167780" y="2667700"/>
            <a:ext cx="4345497" cy="2668825"/>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4.3</a:t>
            </a:r>
            <a:r>
              <a:rPr lang="zh-CN" altLang="en-US" sz="2800" dirty="0">
                <a:solidFill>
                  <a:schemeClr val="tx1"/>
                </a:solidFill>
                <a:latin typeface="黑体" panose="02010609060101010101" pitchFamily="49" charset="-122"/>
                <a:ea typeface="黑体" panose="02010609060101010101" pitchFamily="49" charset="-122"/>
              </a:rPr>
              <a:t>：国内港澳过夜游游客停留天数分析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859445" cy="116840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经深圳在港澳过夜游游客停留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19.6%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22.1%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18.6%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13.3%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8.9%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17.5%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天游客较多，平均逗留天数是</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2" cstate="print"/>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graphicFrame>
        <p:nvGraphicFramePr>
          <p:cNvPr id="13" name="图表 12"/>
          <p:cNvGraphicFramePr/>
          <p:nvPr/>
        </p:nvGraphicFramePr>
        <p:xfrm>
          <a:off x="2081049" y="2370566"/>
          <a:ext cx="8204290" cy="377168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4.4</a:t>
            </a:r>
            <a:r>
              <a:rPr lang="zh-CN" altLang="en-US" sz="2800" dirty="0">
                <a:solidFill>
                  <a:schemeClr val="tx1"/>
                </a:solidFill>
                <a:latin typeface="黑体" panose="02010609060101010101" pitchFamily="49" charset="-122"/>
                <a:ea typeface="黑体" panose="02010609060101010101" pitchFamily="49" charset="-122"/>
              </a:rPr>
              <a:t>：国内港澳过夜游游客性别特征分析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448623" y="1182187"/>
            <a:ext cx="11466498" cy="507831"/>
          </a:xfrm>
          <a:prstGeom prst="rect">
            <a:avLst/>
          </a:prstGeom>
        </p:spPr>
        <p:txBody>
          <a:bodyPr wrap="square">
            <a:spAutoFit/>
          </a:bodyPr>
          <a:lstStyle/>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国内港澳过夜游游客</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为女性；每日过夜游游客性别情况如右图所示。</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6" name="组合 5"/>
          <p:cNvGrpSpPr/>
          <p:nvPr/>
        </p:nvGrpSpPr>
        <p:grpSpPr>
          <a:xfrm>
            <a:off x="1363280" y="2756261"/>
            <a:ext cx="2786136" cy="2696339"/>
            <a:chOff x="4853269" y="2431662"/>
            <a:chExt cx="2624407" cy="2572190"/>
          </a:xfrm>
        </p:grpSpPr>
        <p:grpSp>
          <p:nvGrpSpPr>
            <p:cNvPr id="5" name="组合 4"/>
            <p:cNvGrpSpPr/>
            <p:nvPr/>
          </p:nvGrpSpPr>
          <p:grpSpPr>
            <a:xfrm>
              <a:off x="4853269" y="2431662"/>
              <a:ext cx="2624407" cy="2572190"/>
              <a:chOff x="4853269" y="2431662"/>
              <a:chExt cx="2624407" cy="2572190"/>
            </a:xfrm>
          </p:grpSpPr>
          <p:sp>
            <p:nvSpPr>
              <p:cNvPr id="2" name="椭圆 1"/>
              <p:cNvSpPr/>
              <p:nvPr/>
            </p:nvSpPr>
            <p:spPr>
              <a:xfrm>
                <a:off x="4853269" y="2431662"/>
                <a:ext cx="2624407" cy="2572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5976815" y="3017345"/>
                <a:ext cx="1261076" cy="1164070"/>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5002602" y="2969636"/>
                <a:ext cx="1148668" cy="1211781"/>
              </a:xfrm>
              <a:prstGeom prst="rect">
                <a:avLst/>
              </a:prstGeom>
              <a:noFill/>
              <a:ln w="9525">
                <a:noFill/>
                <a:miter lim="800000"/>
                <a:headEnd/>
                <a:tailEnd/>
              </a:ln>
            </p:spPr>
          </p:pic>
          <p:sp>
            <p:nvSpPr>
              <p:cNvPr id="11" name="文本框 10"/>
              <p:cNvSpPr txBox="1"/>
              <p:nvPr/>
            </p:nvSpPr>
            <p:spPr>
              <a:xfrm>
                <a:off x="5330896" y="4149971"/>
                <a:ext cx="1027756" cy="440408"/>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49% </a:t>
                </a:r>
                <a:endParaRPr lang="zh-CN" altLang="en-US" sz="2400" dirty="0">
                  <a:solidFill>
                    <a:schemeClr val="bg1"/>
                  </a:solidFill>
                  <a:latin typeface="黑体" panose="02010609060101010101" pitchFamily="49" charset="-122"/>
                  <a:ea typeface="黑体" panose="02010609060101010101" pitchFamily="49" charset="-122"/>
                </a:endParaRPr>
              </a:p>
            </p:txBody>
          </p:sp>
        </p:grpSp>
        <p:sp>
          <p:nvSpPr>
            <p:cNvPr id="16" name="文本框 15"/>
            <p:cNvSpPr txBox="1"/>
            <p:nvPr/>
          </p:nvSpPr>
          <p:spPr>
            <a:xfrm>
              <a:off x="6438083" y="4149971"/>
              <a:ext cx="1027756" cy="440408"/>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51% </a:t>
              </a:r>
              <a:endParaRPr lang="zh-CN" altLang="en-US" sz="2400" dirty="0">
                <a:solidFill>
                  <a:schemeClr val="bg1"/>
                </a:solidFill>
                <a:latin typeface="黑体" panose="02010609060101010101" pitchFamily="49" charset="-122"/>
                <a:ea typeface="黑体" panose="02010609060101010101" pitchFamily="49" charset="-122"/>
              </a:endParaRPr>
            </a:p>
          </p:txBody>
        </p:sp>
      </p:grpSp>
      <p:sp>
        <p:nvSpPr>
          <p:cNvPr id="8" name="灯片编号占位符 7"/>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5" name="图片 14"/>
          <p:cNvPicPr>
            <a:picLocks noChangeAspect="1"/>
          </p:cNvPicPr>
          <p:nvPr/>
        </p:nvPicPr>
        <p:blipFill>
          <a:blip r:embed="rId4" cstate="print"/>
          <a:stretch>
            <a:fillRect/>
          </a:stretch>
        </p:blipFill>
        <p:spPr>
          <a:xfrm>
            <a:off x="10367319" y="62776"/>
            <a:ext cx="833521" cy="763300"/>
          </a:xfrm>
          <a:prstGeom prst="rect">
            <a:avLst/>
          </a:prstGeom>
        </p:spPr>
      </p:pic>
      <p:pic>
        <p:nvPicPr>
          <p:cNvPr id="17" name="图片 16"/>
          <p:cNvPicPr>
            <a:picLocks noChangeAspect="1"/>
          </p:cNvPicPr>
          <p:nvPr/>
        </p:nvPicPr>
        <p:blipFill>
          <a:blip r:embed="rId5"/>
          <a:stretch>
            <a:fillRect/>
          </a:stretch>
        </p:blipFill>
        <p:spPr>
          <a:xfrm>
            <a:off x="11200841" y="62776"/>
            <a:ext cx="890522" cy="761206"/>
          </a:xfrm>
          <a:prstGeom prst="rect">
            <a:avLst/>
          </a:prstGeom>
        </p:spPr>
      </p:pic>
      <p:graphicFrame>
        <p:nvGraphicFramePr>
          <p:cNvPr id="19" name="图表 18"/>
          <p:cNvGraphicFramePr/>
          <p:nvPr/>
        </p:nvGraphicFramePr>
        <p:xfrm>
          <a:off x="5087982" y="2266404"/>
          <a:ext cx="6589813" cy="376545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4.5</a:t>
            </a:r>
            <a:r>
              <a:rPr lang="zh-CN" altLang="en-US" sz="2800" dirty="0">
                <a:solidFill>
                  <a:schemeClr val="tx1"/>
                </a:solidFill>
                <a:latin typeface="黑体" panose="02010609060101010101" pitchFamily="49" charset="-122"/>
                <a:ea typeface="黑体" panose="02010609060101010101" pitchFamily="49" charset="-122"/>
              </a:rPr>
              <a:t>：国内港澳过夜游游客年龄特征分析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654679" y="1014663"/>
            <a:ext cx="11138430" cy="923330"/>
          </a:xfrm>
          <a:prstGeom prst="rect">
            <a:avLst/>
          </a:prstGeom>
        </p:spPr>
        <p:txBody>
          <a:bodyPr wrap="square">
            <a:spAutoFit/>
          </a:bodyPr>
          <a:lstStyle/>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国内港澳过夜游游客年龄分布特征是</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岁及以下的少年占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15-24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岁青年占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25-44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岁的壮盛年占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45-64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岁的中年占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岁及以上的老年占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；每日过夜游游客年龄分布情况如右图所示。</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灯片编号占位符 7"/>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5" name="图片 14"/>
          <p:cNvPicPr>
            <a:picLocks noChangeAspect="1"/>
          </p:cNvPicPr>
          <p:nvPr/>
        </p:nvPicPr>
        <p:blipFill>
          <a:blip r:embed="rId3" cstate="print"/>
          <a:stretch>
            <a:fillRect/>
          </a:stretch>
        </p:blipFill>
        <p:spPr>
          <a:xfrm>
            <a:off x="10367319" y="62776"/>
            <a:ext cx="833521" cy="763300"/>
          </a:xfrm>
          <a:prstGeom prst="rect">
            <a:avLst/>
          </a:prstGeom>
        </p:spPr>
      </p:pic>
      <p:pic>
        <p:nvPicPr>
          <p:cNvPr id="17" name="图片 16"/>
          <p:cNvPicPr>
            <a:picLocks noChangeAspect="1"/>
          </p:cNvPicPr>
          <p:nvPr/>
        </p:nvPicPr>
        <p:blipFill>
          <a:blip r:embed="rId4"/>
          <a:stretch>
            <a:fillRect/>
          </a:stretch>
        </p:blipFill>
        <p:spPr>
          <a:xfrm>
            <a:off x="11200841" y="62776"/>
            <a:ext cx="890522" cy="761206"/>
          </a:xfrm>
          <a:prstGeom prst="rect">
            <a:avLst/>
          </a:prstGeom>
        </p:spPr>
      </p:pic>
      <p:graphicFrame>
        <p:nvGraphicFramePr>
          <p:cNvPr id="19" name="图表 18"/>
          <p:cNvGraphicFramePr/>
          <p:nvPr/>
        </p:nvGraphicFramePr>
        <p:xfrm>
          <a:off x="5087982" y="2266404"/>
          <a:ext cx="6589813" cy="376545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8" name="图表 17"/>
          <p:cNvGraphicFramePr/>
          <p:nvPr/>
        </p:nvGraphicFramePr>
        <p:xfrm>
          <a:off x="340760" y="2631518"/>
          <a:ext cx="4147479" cy="3224829"/>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4.6</a:t>
            </a:r>
            <a:r>
              <a:rPr lang="zh-CN" altLang="en-US" sz="2800" dirty="0">
                <a:solidFill>
                  <a:schemeClr val="tx1"/>
                </a:solidFill>
                <a:latin typeface="黑体" panose="02010609060101010101" pitchFamily="49" charset="-122"/>
                <a:ea typeface="黑体" panose="02010609060101010101" pitchFamily="49" charset="-122"/>
              </a:rPr>
              <a:t>：国内港澳过夜游游客交通工具分析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722366" y="939391"/>
            <a:ext cx="9960159" cy="754053"/>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国内来港澳过夜游游客使用交通工具中汽车占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34.0%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、火车占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、飞机占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0.3%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、其它占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64.2%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2" name="图片 11"/>
          <p:cNvPicPr>
            <a:picLocks noChangeAspect="1"/>
          </p:cNvPicPr>
          <p:nvPr/>
        </p:nvPicPr>
        <p:blipFill>
          <a:blip r:embed="rId2"/>
          <a:stretch>
            <a:fillRect/>
          </a:stretch>
        </p:blipFill>
        <p:spPr>
          <a:xfrm>
            <a:off x="1245050" y="2628960"/>
            <a:ext cx="1013170" cy="668705"/>
          </a:xfrm>
          <a:prstGeom prst="rect">
            <a:avLst/>
          </a:prstGeom>
        </p:spPr>
      </p:pic>
      <p:pic>
        <p:nvPicPr>
          <p:cNvPr id="17" name="图片 16"/>
          <p:cNvPicPr>
            <a:picLocks noChangeAspect="1"/>
          </p:cNvPicPr>
          <p:nvPr/>
        </p:nvPicPr>
        <p:blipFill>
          <a:blip r:embed="rId3"/>
          <a:stretch>
            <a:fillRect/>
          </a:stretch>
        </p:blipFill>
        <p:spPr>
          <a:xfrm>
            <a:off x="1245050" y="3612148"/>
            <a:ext cx="1013169" cy="680235"/>
          </a:xfrm>
          <a:prstGeom prst="rect">
            <a:avLst/>
          </a:prstGeom>
        </p:spPr>
      </p:pic>
      <p:sp>
        <p:nvSpPr>
          <p:cNvPr id="20" name="文本框 19"/>
          <p:cNvSpPr txBox="1"/>
          <p:nvPr/>
        </p:nvSpPr>
        <p:spPr>
          <a:xfrm>
            <a:off x="2495078" y="2682612"/>
            <a:ext cx="1918224" cy="400110"/>
          </a:xfrm>
          <a:prstGeom prst="rect">
            <a:avLst/>
          </a:prstGeom>
          <a:noFill/>
        </p:spPr>
        <p:txBody>
          <a:bodyPr wrap="square" rtlCol="0">
            <a:spAutoFit/>
          </a:bodyPr>
          <a:lstStyle/>
          <a:p>
            <a:r>
              <a:rPr lang="zh-CN" altLang="en-US" sz="2000">
                <a:solidFill>
                  <a:schemeClr val="bg1"/>
                </a:solidFill>
                <a:latin typeface="黑体" panose="02010609060101010101" pitchFamily="49" charset="-122"/>
                <a:ea typeface="黑体" panose="02010609060101010101" pitchFamily="49" charset="-122"/>
              </a:rPr>
              <a:t>汽车</a:t>
            </a:r>
            <a:r>
              <a:rPr lang="en-US" altLang="zh-CN" sz="2000">
                <a:solidFill>
                  <a:schemeClr val="bg1"/>
                </a:solidFill>
                <a:latin typeface="黑体" panose="02010609060101010101" pitchFamily="49" charset="-122"/>
                <a:ea typeface="黑体" panose="02010609060101010101" pitchFamily="49" charset="-122"/>
              </a:rPr>
              <a:t>34%</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2" name="文本框 21"/>
          <p:cNvSpPr txBox="1"/>
          <p:nvPr/>
        </p:nvSpPr>
        <p:spPr>
          <a:xfrm>
            <a:off x="2495078" y="3752210"/>
            <a:ext cx="1918224"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火车</a:t>
            </a:r>
            <a:r>
              <a:rPr lang="en-US" altLang="zh-CN" sz="2000" dirty="0">
                <a:solidFill>
                  <a:schemeClr val="bg1"/>
                </a:solidFill>
                <a:latin typeface="黑体" panose="02010609060101010101" pitchFamily="49" charset="-122"/>
                <a:ea typeface="黑体" panose="02010609060101010101" pitchFamily="49" charset="-122"/>
              </a:rPr>
              <a:t>1.5%</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4" name="图片 13"/>
          <p:cNvPicPr>
            <a:picLocks noChangeAspect="1"/>
          </p:cNvPicPr>
          <p:nvPr/>
        </p:nvPicPr>
        <p:blipFill>
          <a:blip r:embed="rId4" cstate="print"/>
          <a:stretch>
            <a:fillRect/>
          </a:stretch>
        </p:blipFill>
        <p:spPr>
          <a:xfrm>
            <a:off x="10367319" y="62776"/>
            <a:ext cx="833521" cy="763300"/>
          </a:xfrm>
          <a:prstGeom prst="rect">
            <a:avLst/>
          </a:prstGeom>
        </p:spPr>
      </p:pic>
      <p:pic>
        <p:nvPicPr>
          <p:cNvPr id="16" name="图片 15"/>
          <p:cNvPicPr>
            <a:picLocks noChangeAspect="1"/>
          </p:cNvPicPr>
          <p:nvPr/>
        </p:nvPicPr>
        <p:blipFill>
          <a:blip r:embed="rId5"/>
          <a:stretch>
            <a:fillRect/>
          </a:stretch>
        </p:blipFill>
        <p:spPr>
          <a:xfrm>
            <a:off x="11200841" y="62776"/>
            <a:ext cx="890522" cy="761206"/>
          </a:xfrm>
          <a:prstGeom prst="rect">
            <a:avLst/>
          </a:prstGeom>
        </p:spPr>
      </p:pic>
      <p:graphicFrame>
        <p:nvGraphicFramePr>
          <p:cNvPr id="26" name="图表 25"/>
          <p:cNvGraphicFramePr/>
          <p:nvPr/>
        </p:nvGraphicFramePr>
        <p:xfrm>
          <a:off x="4711604" y="2269595"/>
          <a:ext cx="6966192" cy="3765450"/>
        </p:xfrm>
        <a:graphic>
          <a:graphicData uri="http://schemas.openxmlformats.org/drawingml/2006/chart">
            <c:chart xmlns:c="http://schemas.openxmlformats.org/drawingml/2006/chart" xmlns:r="http://schemas.openxmlformats.org/officeDocument/2006/relationships" r:id="rId1"/>
          </a:graphicData>
        </a:graphic>
      </p:graphicFrame>
      <p:pic>
        <p:nvPicPr>
          <p:cNvPr id="18" name="图片 17"/>
          <p:cNvPicPr>
            <a:picLocks noChangeAspect="1"/>
          </p:cNvPicPr>
          <p:nvPr/>
        </p:nvPicPr>
        <p:blipFill>
          <a:blip r:embed="rId6" cstate="print"/>
          <a:stretch>
            <a:fillRect/>
          </a:stretch>
        </p:blipFill>
        <p:spPr>
          <a:xfrm>
            <a:off x="1245050" y="5595524"/>
            <a:ext cx="1013865" cy="683783"/>
          </a:xfrm>
          <a:prstGeom prst="rect">
            <a:avLst/>
          </a:prstGeom>
          <a:solidFill>
            <a:schemeClr val="accent4">
              <a:lumMod val="40000"/>
              <a:lumOff val="60000"/>
            </a:schemeClr>
          </a:solidFill>
        </p:spPr>
      </p:pic>
      <p:sp>
        <p:nvSpPr>
          <p:cNvPr id="19" name="文本框 18"/>
          <p:cNvSpPr txBox="1"/>
          <p:nvPr/>
        </p:nvSpPr>
        <p:spPr>
          <a:xfrm>
            <a:off x="2495078" y="5737360"/>
            <a:ext cx="1918224"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其它</a:t>
            </a:r>
            <a:r>
              <a:rPr lang="en-US" altLang="zh-CN" sz="2000" dirty="0">
                <a:solidFill>
                  <a:schemeClr val="bg1"/>
                </a:solidFill>
                <a:latin typeface="黑体" panose="02010609060101010101" pitchFamily="49" charset="-122"/>
                <a:ea typeface="黑体" panose="02010609060101010101" pitchFamily="49" charset="-122"/>
              </a:rPr>
              <a:t>64.2%</a:t>
            </a:r>
            <a:endParaRPr lang="zh-CN" altLang="en-US" sz="2000" dirty="0">
              <a:solidFill>
                <a:schemeClr val="bg1"/>
              </a:solidFill>
              <a:latin typeface="黑体" panose="02010609060101010101" pitchFamily="49" charset="-122"/>
              <a:ea typeface="黑体" panose="02010609060101010101" pitchFamily="49" charset="-122"/>
            </a:endParaRPr>
          </a:p>
        </p:txBody>
      </p:sp>
      <p:pic>
        <p:nvPicPr>
          <p:cNvPr id="15" name="图片 14"/>
          <p:cNvPicPr>
            <a:picLocks noChangeAspect="1"/>
          </p:cNvPicPr>
          <p:nvPr/>
        </p:nvPicPr>
        <p:blipFill>
          <a:blip r:embed="rId7"/>
          <a:stretch>
            <a:fillRect/>
          </a:stretch>
        </p:blipFill>
        <p:spPr>
          <a:xfrm>
            <a:off x="1245050" y="4641870"/>
            <a:ext cx="1013169" cy="680235"/>
          </a:xfrm>
          <a:prstGeom prst="rect">
            <a:avLst/>
          </a:prstGeom>
        </p:spPr>
      </p:pic>
      <p:sp>
        <p:nvSpPr>
          <p:cNvPr id="21" name="文本框 20"/>
          <p:cNvSpPr txBox="1"/>
          <p:nvPr/>
        </p:nvSpPr>
        <p:spPr>
          <a:xfrm>
            <a:off x="2495078" y="4781932"/>
            <a:ext cx="1918224"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飞机</a:t>
            </a:r>
            <a:r>
              <a:rPr lang="en-US" altLang="zh-CN" sz="2000" dirty="0">
                <a:solidFill>
                  <a:schemeClr val="bg1"/>
                </a:solidFill>
                <a:latin typeface="黑体" panose="02010609060101010101" pitchFamily="49" charset="-122"/>
                <a:ea typeface="黑体" panose="02010609060101010101" pitchFamily="49" charset="-122"/>
              </a:rPr>
              <a:t>0.3%</a:t>
            </a:r>
            <a:endParaRPr lang="zh-CN" altLang="en-US" sz="2000"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247"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dirty="0">
                <a:solidFill>
                  <a:prstClr val="black"/>
                </a:solidFill>
                <a:latin typeface="黑体" panose="02010609060101010101" pitchFamily="49" charset="-122"/>
                <a:ea typeface="黑体" panose="02010609060101010101" pitchFamily="49" charset="-122"/>
              </a:rPr>
              <a:t>热门景区分析</a:t>
            </a:r>
            <a:endParaRPr lang="zh-CN" altLang="en-US" sz="2800" dirty="0">
              <a:solidFill>
                <a:prstClr val="black"/>
              </a:solidFill>
              <a:latin typeface="黑体" panose="02010609060101010101" pitchFamily="49" charset="-122"/>
              <a:ea typeface="黑体" panose="02010609060101010101" pitchFamily="49" charset="-122"/>
            </a:endParaRPr>
          </a:p>
        </p:txBody>
      </p:sp>
      <p:sp>
        <p:nvSpPr>
          <p:cNvPr id="20" name="矩形 19"/>
          <p:cNvSpPr/>
          <p:nvPr/>
        </p:nvSpPr>
        <p:spPr>
          <a:xfrm>
            <a:off x="597004" y="751620"/>
            <a:ext cx="11017969" cy="158369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国庆期间，来深圳各类游客游玩的</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个主要景区共周边游玩的</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124.1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万人次，各景区游客具体数量如下图所示。建议节假日做好主要景点的道路安全保障、人流量控制工作，指导景区周边合理布局餐饮、停车、住宿等配套设施。（欢乐海岸放入景区）</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5" name="图片 14"/>
          <p:cNvPicPr>
            <a:picLocks noChangeAspect="1"/>
          </p:cNvPicPr>
          <p:nvPr/>
        </p:nvPicPr>
        <p:blipFill>
          <a:blip r:embed="rId1" cstate="print"/>
          <a:stretch>
            <a:fillRect/>
          </a:stretch>
        </p:blipFill>
        <p:spPr>
          <a:xfrm>
            <a:off x="10367319" y="62776"/>
            <a:ext cx="833521" cy="763300"/>
          </a:xfrm>
          <a:prstGeom prst="rect">
            <a:avLst/>
          </a:prstGeom>
        </p:spPr>
      </p:pic>
      <p:pic>
        <p:nvPicPr>
          <p:cNvPr id="22" name="图片 21"/>
          <p:cNvPicPr>
            <a:picLocks noChangeAspect="1"/>
          </p:cNvPicPr>
          <p:nvPr/>
        </p:nvPicPr>
        <p:blipFill>
          <a:blip r:embed="rId2"/>
          <a:stretch>
            <a:fillRect/>
          </a:stretch>
        </p:blipFill>
        <p:spPr>
          <a:xfrm>
            <a:off x="11200841" y="62776"/>
            <a:ext cx="890522" cy="761206"/>
          </a:xfrm>
          <a:prstGeom prst="rect">
            <a:avLst/>
          </a:prstGeom>
        </p:spPr>
      </p:pic>
      <p:pic>
        <p:nvPicPr>
          <p:cNvPr id="10" name="Picture 2"/>
          <p:cNvPicPr>
            <a:picLocks noChangeAspect="1" noChangeArrowheads="1"/>
          </p:cNvPicPr>
          <p:nvPr/>
        </p:nvPicPr>
        <p:blipFill>
          <a:blip r:embed="rId3"/>
          <a:srcRect/>
          <a:stretch>
            <a:fillRect/>
          </a:stretch>
        </p:blipFill>
        <p:spPr bwMode="auto">
          <a:xfrm>
            <a:off x="927886" y="2587575"/>
            <a:ext cx="6019014" cy="3636401"/>
          </a:xfrm>
          <a:prstGeom prst="rect">
            <a:avLst/>
          </a:prstGeom>
          <a:noFill/>
          <a:ln w="9525">
            <a:noFill/>
            <a:miter lim="800000"/>
            <a:headEnd/>
            <a:tailEnd/>
          </a:ln>
          <a:effectLst/>
        </p:spPr>
      </p:pic>
      <p:sp>
        <p:nvSpPr>
          <p:cNvPr id="8" name="矩形 7"/>
          <p:cNvSpPr/>
          <p:nvPr/>
        </p:nvSpPr>
        <p:spPr>
          <a:xfrm>
            <a:off x="7606421" y="2190727"/>
            <a:ext cx="3898900" cy="3725251"/>
          </a:xfrm>
          <a:prstGeom prst="rect">
            <a:avLst/>
          </a:prstGeom>
        </p:spPr>
        <p:txBody>
          <a:bodyPr wrap="square">
            <a:spAutoFit/>
          </a:bodyPr>
          <a:lstStyle/>
          <a:p>
            <a:pPr>
              <a:lnSpc>
                <a:spcPct val="120000"/>
              </a:lnSpc>
            </a:pPr>
            <a:r>
              <a:rPr lang="en-US" altLang="zh-CN" dirty="0">
                <a:solidFill>
                  <a:schemeClr val="bg1"/>
                </a:solidFill>
                <a:latin typeface="黑体" panose="02010609060101010101" pitchFamily="49" charset="-122"/>
                <a:ea typeface="黑体" panose="02010609060101010101" pitchFamily="49" charset="-122"/>
              </a:rPr>
              <a:t>1.</a:t>
            </a:r>
            <a:r>
              <a:rPr lang="zh-CN" altLang="en-US" dirty="0">
                <a:solidFill>
                  <a:schemeClr val="bg1"/>
                </a:solidFill>
                <a:latin typeface="黑体" panose="02010609060101010101" pitchFamily="49" charset="-122"/>
                <a:ea typeface="黑体" panose="02010609060101010101" pitchFamily="49" charset="-122"/>
              </a:rPr>
              <a:t>东部华侨城	  </a:t>
            </a:r>
            <a:r>
              <a:rPr lang="en-US" altLang="zh-CN" dirty="0">
                <a:solidFill>
                  <a:schemeClr val="bg1"/>
                </a:solidFill>
                <a:latin typeface="黑体" panose="02010609060101010101" pitchFamily="49" charset="-122"/>
                <a:ea typeface="黑体" panose="02010609060101010101" pitchFamily="49" charset="-122"/>
              </a:rPr>
              <a:t>41.7</a:t>
            </a:r>
            <a:endParaRPr lang="en-US" altLang="zh-CN" dirty="0">
              <a:solidFill>
                <a:schemeClr val="bg1"/>
              </a:solidFill>
              <a:latin typeface="黑体" panose="02010609060101010101" pitchFamily="49" charset="-122"/>
              <a:ea typeface="黑体" panose="02010609060101010101" pitchFamily="49" charset="-122"/>
            </a:endParaRPr>
          </a:p>
          <a:p>
            <a:pPr>
              <a:lnSpc>
                <a:spcPct val="120000"/>
              </a:lnSpc>
            </a:pPr>
            <a:r>
              <a:rPr lang="en-US" altLang="zh-CN" dirty="0">
                <a:solidFill>
                  <a:schemeClr val="bg1"/>
                </a:solidFill>
                <a:latin typeface="黑体" panose="02010609060101010101" pitchFamily="49" charset="-122"/>
                <a:ea typeface="黑体" panose="02010609060101010101" pitchFamily="49" charset="-122"/>
              </a:rPr>
              <a:t>2.</a:t>
            </a:r>
            <a:r>
              <a:rPr lang="zh-CN" altLang="en-US" dirty="0">
                <a:solidFill>
                  <a:schemeClr val="bg1"/>
                </a:solidFill>
                <a:latin typeface="黑体" panose="02010609060101010101" pitchFamily="49" charset="-122"/>
                <a:ea typeface="黑体" panose="02010609060101010101" pitchFamily="49" charset="-122"/>
              </a:rPr>
              <a:t>世界之窗	  </a:t>
            </a:r>
            <a:r>
              <a:rPr lang="en-US" altLang="zh-CN" dirty="0">
                <a:solidFill>
                  <a:schemeClr val="bg1"/>
                </a:solidFill>
                <a:latin typeface="黑体" panose="02010609060101010101" pitchFamily="49" charset="-122"/>
                <a:ea typeface="黑体" panose="02010609060101010101" pitchFamily="49" charset="-122"/>
              </a:rPr>
              <a:t>28.8</a:t>
            </a:r>
            <a:endParaRPr lang="en-US" altLang="zh-CN" dirty="0">
              <a:solidFill>
                <a:schemeClr val="bg1"/>
              </a:solidFill>
              <a:latin typeface="黑体" panose="02010609060101010101" pitchFamily="49" charset="-122"/>
              <a:ea typeface="黑体" panose="02010609060101010101" pitchFamily="49" charset="-122"/>
            </a:endParaRPr>
          </a:p>
          <a:p>
            <a:pPr>
              <a:lnSpc>
                <a:spcPct val="120000"/>
              </a:lnSpc>
            </a:pPr>
            <a:r>
              <a:rPr lang="en-US" altLang="zh-CN" dirty="0">
                <a:solidFill>
                  <a:schemeClr val="bg1"/>
                </a:solidFill>
                <a:latin typeface="黑体" panose="02010609060101010101" pitchFamily="49" charset="-122"/>
                <a:ea typeface="黑体" panose="02010609060101010101" pitchFamily="49" charset="-122"/>
              </a:rPr>
              <a:t>3.</a:t>
            </a:r>
            <a:r>
              <a:rPr lang="zh-CN" altLang="en-US" dirty="0">
                <a:solidFill>
                  <a:schemeClr val="bg1"/>
                </a:solidFill>
                <a:latin typeface="黑体" panose="02010609060101010101" pitchFamily="49" charset="-122"/>
                <a:ea typeface="黑体" panose="02010609060101010101" pitchFamily="49" charset="-122"/>
              </a:rPr>
              <a:t>深圳欢乐谷	  </a:t>
            </a:r>
            <a:r>
              <a:rPr lang="en-US" altLang="zh-CN" dirty="0">
                <a:solidFill>
                  <a:schemeClr val="bg1"/>
                </a:solidFill>
                <a:latin typeface="黑体" panose="02010609060101010101" pitchFamily="49" charset="-122"/>
                <a:ea typeface="黑体" panose="02010609060101010101" pitchFamily="49" charset="-122"/>
              </a:rPr>
              <a:t>10.9</a:t>
            </a:r>
            <a:endParaRPr lang="en-US" altLang="zh-CN" dirty="0">
              <a:solidFill>
                <a:schemeClr val="bg1"/>
              </a:solidFill>
              <a:latin typeface="黑体" panose="02010609060101010101" pitchFamily="49" charset="-122"/>
              <a:ea typeface="黑体" panose="02010609060101010101" pitchFamily="49" charset="-122"/>
            </a:endParaRPr>
          </a:p>
          <a:p>
            <a:pPr>
              <a:lnSpc>
                <a:spcPct val="120000"/>
              </a:lnSpc>
            </a:pPr>
            <a:r>
              <a:rPr lang="en-US" altLang="zh-CN" dirty="0">
                <a:solidFill>
                  <a:schemeClr val="bg1"/>
                </a:solidFill>
                <a:latin typeface="黑体" panose="02010609060101010101" pitchFamily="49" charset="-122"/>
                <a:ea typeface="黑体" panose="02010609060101010101" pitchFamily="49" charset="-122"/>
              </a:rPr>
              <a:t>4.</a:t>
            </a:r>
            <a:r>
              <a:rPr lang="zh-CN" altLang="en-US" dirty="0">
                <a:solidFill>
                  <a:schemeClr val="bg1"/>
                </a:solidFill>
                <a:latin typeface="黑体" panose="02010609060101010101" pitchFamily="49" charset="-122"/>
                <a:ea typeface="黑体" panose="02010609060101010101" pitchFamily="49" charset="-122"/>
              </a:rPr>
              <a:t>仙湖植物园	  </a:t>
            </a:r>
            <a:r>
              <a:rPr lang="en-US" altLang="zh-CN" dirty="0">
                <a:solidFill>
                  <a:schemeClr val="bg1"/>
                </a:solidFill>
                <a:latin typeface="黑体" panose="02010609060101010101" pitchFamily="49" charset="-122"/>
                <a:ea typeface="黑体" panose="02010609060101010101" pitchFamily="49" charset="-122"/>
              </a:rPr>
              <a:t>10.7</a:t>
            </a:r>
            <a:endParaRPr lang="en-US" altLang="zh-CN" dirty="0">
              <a:solidFill>
                <a:schemeClr val="bg1"/>
              </a:solidFill>
              <a:latin typeface="黑体" panose="02010609060101010101" pitchFamily="49" charset="-122"/>
              <a:ea typeface="黑体" panose="02010609060101010101" pitchFamily="49" charset="-122"/>
            </a:endParaRPr>
          </a:p>
          <a:p>
            <a:pPr>
              <a:lnSpc>
                <a:spcPct val="120000"/>
              </a:lnSpc>
            </a:pPr>
            <a:r>
              <a:rPr lang="en-US" altLang="zh-CN" dirty="0">
                <a:solidFill>
                  <a:schemeClr val="bg1"/>
                </a:solidFill>
                <a:latin typeface="黑体" panose="02010609060101010101" pitchFamily="49" charset="-122"/>
                <a:ea typeface="黑体" panose="02010609060101010101" pitchFamily="49" charset="-122"/>
              </a:rPr>
              <a:t>5.</a:t>
            </a:r>
            <a:r>
              <a:rPr lang="zh-CN" altLang="en-US" dirty="0">
                <a:solidFill>
                  <a:schemeClr val="bg1"/>
                </a:solidFill>
                <a:latin typeface="黑体" panose="02010609060101010101" pitchFamily="49" charset="-122"/>
                <a:ea typeface="黑体" panose="02010609060101010101" pitchFamily="49" charset="-122"/>
              </a:rPr>
              <a:t>小梅沙度假村	  </a:t>
            </a:r>
            <a:r>
              <a:rPr lang="en-US" altLang="zh-CN" dirty="0">
                <a:solidFill>
                  <a:schemeClr val="bg1"/>
                </a:solidFill>
                <a:latin typeface="黑体" panose="02010609060101010101" pitchFamily="49" charset="-122"/>
                <a:ea typeface="黑体" panose="02010609060101010101" pitchFamily="49" charset="-122"/>
              </a:rPr>
              <a:t>7.0</a:t>
            </a:r>
            <a:endParaRPr lang="en-US" altLang="zh-CN" dirty="0">
              <a:solidFill>
                <a:schemeClr val="bg1"/>
              </a:solidFill>
              <a:latin typeface="黑体" panose="02010609060101010101" pitchFamily="49" charset="-122"/>
              <a:ea typeface="黑体" panose="02010609060101010101" pitchFamily="49" charset="-122"/>
            </a:endParaRPr>
          </a:p>
          <a:p>
            <a:pPr>
              <a:lnSpc>
                <a:spcPct val="120000"/>
              </a:lnSpc>
            </a:pPr>
            <a:r>
              <a:rPr lang="en-US" altLang="zh-CN" dirty="0">
                <a:solidFill>
                  <a:schemeClr val="bg1"/>
                </a:solidFill>
                <a:latin typeface="黑体" panose="02010609060101010101" pitchFamily="49" charset="-122"/>
                <a:ea typeface="黑体" panose="02010609060101010101" pitchFamily="49" charset="-122"/>
              </a:rPr>
              <a:t>6.</a:t>
            </a:r>
            <a:r>
              <a:rPr lang="zh-CN" altLang="en-US" dirty="0">
                <a:solidFill>
                  <a:schemeClr val="bg1"/>
                </a:solidFill>
                <a:latin typeface="黑体" panose="02010609060101010101" pitchFamily="49" charset="-122"/>
                <a:ea typeface="黑体" panose="02010609060101010101" pitchFamily="49" charset="-122"/>
              </a:rPr>
              <a:t>求水山公园	  </a:t>
            </a:r>
            <a:r>
              <a:rPr lang="en-US" altLang="zh-CN" dirty="0">
                <a:solidFill>
                  <a:schemeClr val="bg1"/>
                </a:solidFill>
                <a:latin typeface="黑体" panose="02010609060101010101" pitchFamily="49" charset="-122"/>
                <a:ea typeface="黑体" panose="02010609060101010101" pitchFamily="49" charset="-122"/>
              </a:rPr>
              <a:t>6.8</a:t>
            </a:r>
            <a:endParaRPr lang="en-US" altLang="zh-CN" dirty="0">
              <a:solidFill>
                <a:schemeClr val="bg1"/>
              </a:solidFill>
              <a:latin typeface="黑体" panose="02010609060101010101" pitchFamily="49" charset="-122"/>
              <a:ea typeface="黑体" panose="02010609060101010101" pitchFamily="49" charset="-122"/>
            </a:endParaRPr>
          </a:p>
          <a:p>
            <a:pPr>
              <a:lnSpc>
                <a:spcPct val="120000"/>
              </a:lnSpc>
            </a:pPr>
            <a:r>
              <a:rPr lang="en-US" altLang="zh-CN" dirty="0">
                <a:solidFill>
                  <a:schemeClr val="bg1"/>
                </a:solidFill>
                <a:latin typeface="黑体" panose="02010609060101010101" pitchFamily="49" charset="-122"/>
                <a:ea typeface="黑体" panose="02010609060101010101" pitchFamily="49" charset="-122"/>
              </a:rPr>
              <a:t>7.</a:t>
            </a:r>
            <a:r>
              <a:rPr lang="zh-CN" altLang="en-US" dirty="0">
                <a:solidFill>
                  <a:schemeClr val="bg1"/>
                </a:solidFill>
                <a:latin typeface="黑体" panose="02010609060101010101" pitchFamily="49" charset="-122"/>
                <a:ea typeface="黑体" panose="02010609060101010101" pitchFamily="49" charset="-122"/>
              </a:rPr>
              <a:t>大梅沙海滨公园  </a:t>
            </a:r>
            <a:r>
              <a:rPr lang="en-US" altLang="zh-CN" dirty="0">
                <a:solidFill>
                  <a:schemeClr val="bg1"/>
                </a:solidFill>
                <a:latin typeface="黑体" panose="02010609060101010101" pitchFamily="49" charset="-122"/>
                <a:ea typeface="黑体" panose="02010609060101010101" pitchFamily="49" charset="-122"/>
              </a:rPr>
              <a:t>4.9</a:t>
            </a:r>
            <a:endParaRPr lang="en-US" altLang="zh-CN" dirty="0">
              <a:solidFill>
                <a:schemeClr val="bg1"/>
              </a:solidFill>
              <a:latin typeface="黑体" panose="02010609060101010101" pitchFamily="49" charset="-122"/>
              <a:ea typeface="黑体" panose="02010609060101010101" pitchFamily="49" charset="-122"/>
            </a:endParaRPr>
          </a:p>
          <a:p>
            <a:pPr>
              <a:lnSpc>
                <a:spcPct val="120000"/>
              </a:lnSpc>
            </a:pPr>
            <a:r>
              <a:rPr lang="en-US" altLang="zh-CN" dirty="0">
                <a:solidFill>
                  <a:schemeClr val="bg1"/>
                </a:solidFill>
                <a:latin typeface="黑体" panose="02010609060101010101" pitchFamily="49" charset="-122"/>
                <a:ea typeface="黑体" panose="02010609060101010101" pitchFamily="49" charset="-122"/>
              </a:rPr>
              <a:t>8.</a:t>
            </a:r>
            <a:r>
              <a:rPr lang="zh-CN" altLang="en-US" dirty="0">
                <a:solidFill>
                  <a:schemeClr val="bg1"/>
                </a:solidFill>
                <a:latin typeface="黑体" panose="02010609060101010101" pitchFamily="49" charset="-122"/>
                <a:ea typeface="黑体" panose="02010609060101010101" pitchFamily="49" charset="-122"/>
              </a:rPr>
              <a:t>深圳野生动物园  </a:t>
            </a:r>
            <a:r>
              <a:rPr lang="en-US" altLang="zh-CN" dirty="0">
                <a:solidFill>
                  <a:schemeClr val="bg1"/>
                </a:solidFill>
                <a:latin typeface="黑体" panose="02010609060101010101" pitchFamily="49" charset="-122"/>
                <a:ea typeface="黑体" panose="02010609060101010101" pitchFamily="49" charset="-122"/>
              </a:rPr>
              <a:t>4.6</a:t>
            </a:r>
            <a:endParaRPr lang="en-US" altLang="zh-CN" dirty="0">
              <a:solidFill>
                <a:schemeClr val="bg1"/>
              </a:solidFill>
              <a:latin typeface="黑体" panose="02010609060101010101" pitchFamily="49" charset="-122"/>
              <a:ea typeface="黑体" panose="02010609060101010101" pitchFamily="49" charset="-122"/>
            </a:endParaRPr>
          </a:p>
          <a:p>
            <a:pPr>
              <a:lnSpc>
                <a:spcPct val="120000"/>
              </a:lnSpc>
            </a:pPr>
            <a:r>
              <a:rPr lang="en-US" altLang="zh-CN" dirty="0">
                <a:solidFill>
                  <a:schemeClr val="bg1"/>
                </a:solidFill>
                <a:latin typeface="黑体" panose="02010609060101010101" pitchFamily="49" charset="-122"/>
                <a:ea typeface="黑体" panose="02010609060101010101" pitchFamily="49" charset="-122"/>
              </a:rPr>
              <a:t>9.</a:t>
            </a:r>
            <a:r>
              <a:rPr lang="zh-CN" altLang="en-US" dirty="0">
                <a:solidFill>
                  <a:schemeClr val="bg1"/>
                </a:solidFill>
                <a:latin typeface="黑体" panose="02010609060101010101" pitchFamily="49" charset="-122"/>
                <a:ea typeface="黑体" panose="02010609060101010101" pitchFamily="49" charset="-122"/>
              </a:rPr>
              <a:t>青青世界	  </a:t>
            </a:r>
            <a:r>
              <a:rPr lang="en-US" altLang="zh-CN" dirty="0">
                <a:solidFill>
                  <a:schemeClr val="bg1"/>
                </a:solidFill>
                <a:latin typeface="黑体" panose="02010609060101010101" pitchFamily="49" charset="-122"/>
                <a:ea typeface="黑体" panose="02010609060101010101" pitchFamily="49" charset="-122"/>
              </a:rPr>
              <a:t>4.3</a:t>
            </a:r>
            <a:endParaRPr lang="en-US" altLang="zh-CN" dirty="0">
              <a:solidFill>
                <a:schemeClr val="bg1"/>
              </a:solidFill>
              <a:latin typeface="黑体" panose="02010609060101010101" pitchFamily="49" charset="-122"/>
              <a:ea typeface="黑体" panose="02010609060101010101" pitchFamily="49" charset="-122"/>
            </a:endParaRPr>
          </a:p>
          <a:p>
            <a:pPr>
              <a:lnSpc>
                <a:spcPct val="120000"/>
              </a:lnSpc>
            </a:pPr>
            <a:r>
              <a:rPr lang="en-US" altLang="zh-CN" dirty="0">
                <a:solidFill>
                  <a:schemeClr val="bg1"/>
                </a:solidFill>
                <a:latin typeface="黑体" panose="02010609060101010101" pitchFamily="49" charset="-122"/>
                <a:ea typeface="黑体" panose="02010609060101010101" pitchFamily="49" charset="-122"/>
              </a:rPr>
              <a:t>10.</a:t>
            </a:r>
            <a:r>
              <a:rPr lang="zh-CN" altLang="en-US" dirty="0">
                <a:solidFill>
                  <a:schemeClr val="bg1"/>
                </a:solidFill>
                <a:latin typeface="黑体" panose="02010609060101010101" pitchFamily="49" charset="-122"/>
                <a:ea typeface="黑体" panose="02010609060101010101" pitchFamily="49" charset="-122"/>
              </a:rPr>
              <a:t>海上田园旅游区 </a:t>
            </a:r>
            <a:r>
              <a:rPr lang="en-US" altLang="zh-CN" dirty="0">
                <a:solidFill>
                  <a:schemeClr val="bg1"/>
                </a:solidFill>
                <a:latin typeface="黑体" panose="02010609060101010101" pitchFamily="49" charset="-122"/>
                <a:ea typeface="黑体" panose="02010609060101010101" pitchFamily="49" charset="-122"/>
              </a:rPr>
              <a:t>3.8</a:t>
            </a:r>
            <a:endParaRPr lang="en-US" altLang="zh-CN" dirty="0">
              <a:solidFill>
                <a:schemeClr val="bg1"/>
              </a:solidFill>
              <a:latin typeface="黑体" panose="02010609060101010101" pitchFamily="49" charset="-122"/>
              <a:ea typeface="黑体" panose="02010609060101010101" pitchFamily="49" charset="-122"/>
            </a:endParaRPr>
          </a:p>
          <a:p>
            <a:pPr>
              <a:lnSpc>
                <a:spcPct val="120000"/>
              </a:lnSpc>
            </a:pPr>
            <a:r>
              <a:rPr lang="en-US" altLang="zh-CN" dirty="0">
                <a:solidFill>
                  <a:schemeClr val="bg1"/>
                </a:solidFill>
                <a:latin typeface="黑体" panose="02010609060101010101" pitchFamily="49" charset="-122"/>
                <a:ea typeface="黑体" panose="02010609060101010101" pitchFamily="49" charset="-122"/>
              </a:rPr>
              <a:t>11.</a:t>
            </a:r>
            <a:r>
              <a:rPr lang="zh-CN" altLang="en-US" dirty="0">
                <a:solidFill>
                  <a:schemeClr val="bg1"/>
                </a:solidFill>
                <a:latin typeface="黑体" panose="02010609060101010101" pitchFamily="49" charset="-122"/>
                <a:ea typeface="黑体" panose="02010609060101010101" pitchFamily="49" charset="-122"/>
              </a:rPr>
              <a:t>锦绣中华	  </a:t>
            </a:r>
            <a:r>
              <a:rPr lang="en-US" altLang="zh-CN" dirty="0">
                <a:solidFill>
                  <a:schemeClr val="bg1"/>
                </a:solidFill>
                <a:latin typeface="黑体" panose="02010609060101010101" pitchFamily="49" charset="-122"/>
                <a:ea typeface="黑体" panose="02010609060101010101" pitchFamily="49" charset="-122"/>
              </a:rPr>
              <a:t>0.8</a:t>
            </a:r>
            <a:endParaRPr lang="en-US" altLang="zh-CN" dirty="0">
              <a:solidFill>
                <a:schemeClr val="bg1"/>
              </a:solidFill>
              <a:latin typeface="黑体" panose="02010609060101010101" pitchFamily="49" charset="-122"/>
              <a:ea typeface="黑体" panose="02010609060101010101" pitchFamily="49" charset="-122"/>
            </a:endParaRPr>
          </a:p>
        </p:txBody>
      </p:sp>
      <p:sp>
        <p:nvSpPr>
          <p:cNvPr id="2" name="文本框 1"/>
          <p:cNvSpPr txBox="1"/>
          <p:nvPr/>
        </p:nvSpPr>
        <p:spPr>
          <a:xfrm>
            <a:off x="7606421" y="5873312"/>
            <a:ext cx="2160893"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（单位：万人次）</a:t>
            </a:r>
            <a:endParaRPr lang="zh-CN" altLang="en-US"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dirty="0">
                <a:solidFill>
                  <a:prstClr val="black"/>
                </a:solidFill>
                <a:latin typeface="黑体" panose="02010609060101010101" pitchFamily="49" charset="-122"/>
                <a:ea typeface="黑体" panose="02010609060101010101" pitchFamily="49" charset="-122"/>
              </a:rPr>
              <a:t>热门商圈分析</a:t>
            </a:r>
            <a:endParaRPr lang="zh-CN" altLang="en-US" sz="2800" dirty="0">
              <a:solidFill>
                <a:prstClr val="black"/>
              </a:solidFill>
              <a:latin typeface="黑体" panose="02010609060101010101" pitchFamily="49" charset="-122"/>
              <a:ea typeface="黑体" panose="02010609060101010101" pitchFamily="49" charset="-122"/>
            </a:endParaRPr>
          </a:p>
        </p:txBody>
      </p:sp>
      <p:sp>
        <p:nvSpPr>
          <p:cNvPr id="20" name="矩形 19"/>
          <p:cNvSpPr/>
          <p:nvPr/>
        </p:nvSpPr>
        <p:spPr>
          <a:xfrm>
            <a:off x="597005" y="751620"/>
            <a:ext cx="10756795" cy="158369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国庆期间，各类来深圳游客游览的</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个热门商圈共接待游客</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250.6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万人次，各商圈接待游客数量及热力图如下所示。建议与工商部门协同做好商圈的经营管理工作，保证商圈正常、有序、诚信经营，为游客提供良好的购物体验。</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0" name="灯片编号占位符 9"/>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5" name="图片 14"/>
          <p:cNvPicPr>
            <a:picLocks noChangeAspect="1"/>
          </p:cNvPicPr>
          <p:nvPr/>
        </p:nvPicPr>
        <p:blipFill>
          <a:blip r:embed="rId1" cstate="print"/>
          <a:stretch>
            <a:fillRect/>
          </a:stretch>
        </p:blipFill>
        <p:spPr>
          <a:xfrm>
            <a:off x="10367319" y="62776"/>
            <a:ext cx="833521" cy="763300"/>
          </a:xfrm>
          <a:prstGeom prst="rect">
            <a:avLst/>
          </a:prstGeom>
        </p:spPr>
      </p:pic>
      <p:pic>
        <p:nvPicPr>
          <p:cNvPr id="21" name="图片 20"/>
          <p:cNvPicPr>
            <a:picLocks noChangeAspect="1"/>
          </p:cNvPicPr>
          <p:nvPr/>
        </p:nvPicPr>
        <p:blipFill>
          <a:blip r:embed="rId2"/>
          <a:stretch>
            <a:fillRect/>
          </a:stretch>
        </p:blipFill>
        <p:spPr>
          <a:xfrm>
            <a:off x="11200841" y="62776"/>
            <a:ext cx="890522" cy="761206"/>
          </a:xfrm>
          <a:prstGeom prst="rect">
            <a:avLst/>
          </a:prstGeom>
        </p:spPr>
      </p:pic>
      <p:pic>
        <p:nvPicPr>
          <p:cNvPr id="11" name="Picture 2"/>
          <p:cNvPicPr>
            <a:picLocks noChangeAspect="1" noChangeArrowheads="1"/>
          </p:cNvPicPr>
          <p:nvPr/>
        </p:nvPicPr>
        <p:blipFill>
          <a:blip r:embed="rId3" cstate="print"/>
          <a:srcRect/>
          <a:stretch>
            <a:fillRect/>
          </a:stretch>
        </p:blipFill>
        <p:spPr bwMode="auto">
          <a:xfrm>
            <a:off x="907061" y="2708518"/>
            <a:ext cx="5715989" cy="3416953"/>
          </a:xfrm>
          <a:prstGeom prst="rect">
            <a:avLst/>
          </a:prstGeom>
          <a:noFill/>
          <a:ln w="9525">
            <a:noFill/>
            <a:miter lim="800000"/>
            <a:headEnd/>
            <a:tailEnd/>
          </a:ln>
          <a:effectLst/>
        </p:spPr>
      </p:pic>
      <p:sp>
        <p:nvSpPr>
          <p:cNvPr id="5" name="矩形 4"/>
          <p:cNvSpPr/>
          <p:nvPr/>
        </p:nvSpPr>
        <p:spPr>
          <a:xfrm>
            <a:off x="7569551" y="2743204"/>
            <a:ext cx="2987040" cy="1754326"/>
          </a:xfrm>
          <a:prstGeom prst="rect">
            <a:avLst/>
          </a:prstGeom>
        </p:spPr>
        <p:txBody>
          <a:bodyPr wrap="square">
            <a:spAutoFit/>
          </a:bodyPr>
          <a:lstStyle/>
          <a:p>
            <a:pPr>
              <a:lnSpc>
                <a:spcPct val="120000"/>
              </a:lnSpc>
            </a:pPr>
            <a:r>
              <a:rPr lang="en-US" altLang="zh-CN" dirty="0">
                <a:solidFill>
                  <a:schemeClr val="bg1"/>
                </a:solidFill>
                <a:latin typeface="黑体" panose="02010609060101010101" pitchFamily="49" charset="-122"/>
                <a:ea typeface="黑体" panose="02010609060101010101" pitchFamily="49" charset="-122"/>
              </a:rPr>
              <a:t>1.</a:t>
            </a:r>
            <a:r>
              <a:rPr lang="zh-CN" altLang="en-US" dirty="0">
                <a:solidFill>
                  <a:schemeClr val="bg1"/>
                </a:solidFill>
                <a:latin typeface="黑体" panose="02010609060101010101" pitchFamily="49" charset="-122"/>
                <a:ea typeface="黑体" panose="02010609060101010101" pitchFamily="49" charset="-122"/>
              </a:rPr>
              <a:t>人民南商圈	</a:t>
            </a:r>
            <a:r>
              <a:rPr lang="en-US" altLang="zh-CN" dirty="0">
                <a:solidFill>
                  <a:schemeClr val="bg1"/>
                </a:solidFill>
                <a:latin typeface="黑体" panose="02010609060101010101" pitchFamily="49" charset="-122"/>
                <a:ea typeface="黑体" panose="02010609060101010101" pitchFamily="49" charset="-122"/>
              </a:rPr>
              <a:t>75.6</a:t>
            </a:r>
            <a:endParaRPr lang="en-US" altLang="zh-CN" dirty="0">
              <a:solidFill>
                <a:schemeClr val="bg1"/>
              </a:solidFill>
              <a:latin typeface="黑体" panose="02010609060101010101" pitchFamily="49" charset="-122"/>
              <a:ea typeface="黑体" panose="02010609060101010101" pitchFamily="49" charset="-122"/>
            </a:endParaRPr>
          </a:p>
          <a:p>
            <a:pPr>
              <a:lnSpc>
                <a:spcPct val="120000"/>
              </a:lnSpc>
            </a:pPr>
            <a:r>
              <a:rPr lang="en-US" altLang="zh-CN" dirty="0">
                <a:solidFill>
                  <a:schemeClr val="bg1"/>
                </a:solidFill>
                <a:latin typeface="黑体" panose="02010609060101010101" pitchFamily="49" charset="-122"/>
                <a:ea typeface="黑体" panose="02010609060101010101" pitchFamily="49" charset="-122"/>
              </a:rPr>
              <a:t>2.</a:t>
            </a:r>
            <a:r>
              <a:rPr lang="zh-CN" altLang="en-US" dirty="0">
                <a:solidFill>
                  <a:schemeClr val="bg1"/>
                </a:solidFill>
                <a:latin typeface="黑体" panose="02010609060101010101" pitchFamily="49" charset="-122"/>
                <a:ea typeface="黑体" panose="02010609060101010101" pitchFamily="49" charset="-122"/>
              </a:rPr>
              <a:t>东门商圈	</a:t>
            </a:r>
            <a:r>
              <a:rPr lang="en-US" altLang="zh-CN" dirty="0">
                <a:solidFill>
                  <a:schemeClr val="bg1"/>
                </a:solidFill>
                <a:latin typeface="黑体" panose="02010609060101010101" pitchFamily="49" charset="-122"/>
                <a:ea typeface="黑体" panose="02010609060101010101" pitchFamily="49" charset="-122"/>
              </a:rPr>
              <a:t>63.0</a:t>
            </a:r>
            <a:endParaRPr lang="en-US" altLang="zh-CN" dirty="0">
              <a:solidFill>
                <a:schemeClr val="bg1"/>
              </a:solidFill>
              <a:latin typeface="黑体" panose="02010609060101010101" pitchFamily="49" charset="-122"/>
              <a:ea typeface="黑体" panose="02010609060101010101" pitchFamily="49" charset="-122"/>
            </a:endParaRPr>
          </a:p>
          <a:p>
            <a:pPr>
              <a:lnSpc>
                <a:spcPct val="120000"/>
              </a:lnSpc>
            </a:pPr>
            <a:r>
              <a:rPr lang="en-US" altLang="zh-CN" dirty="0">
                <a:solidFill>
                  <a:schemeClr val="bg1"/>
                </a:solidFill>
                <a:latin typeface="黑体" panose="02010609060101010101" pitchFamily="49" charset="-122"/>
                <a:ea typeface="黑体" panose="02010609060101010101" pitchFamily="49" charset="-122"/>
              </a:rPr>
              <a:t>3.</a:t>
            </a:r>
            <a:r>
              <a:rPr lang="zh-CN" altLang="en-US" dirty="0">
                <a:solidFill>
                  <a:schemeClr val="bg1"/>
                </a:solidFill>
                <a:latin typeface="黑体" panose="02010609060101010101" pitchFamily="49" charset="-122"/>
                <a:ea typeface="黑体" panose="02010609060101010101" pitchFamily="49" charset="-122"/>
              </a:rPr>
              <a:t>华强北商圈	</a:t>
            </a:r>
            <a:r>
              <a:rPr lang="en-US" altLang="zh-CN" dirty="0">
                <a:solidFill>
                  <a:schemeClr val="bg1"/>
                </a:solidFill>
                <a:latin typeface="黑体" panose="02010609060101010101" pitchFamily="49" charset="-122"/>
                <a:ea typeface="黑体" panose="02010609060101010101" pitchFamily="49" charset="-122"/>
              </a:rPr>
              <a:t>56.4</a:t>
            </a:r>
            <a:endParaRPr lang="en-US" altLang="zh-CN" dirty="0">
              <a:solidFill>
                <a:schemeClr val="bg1"/>
              </a:solidFill>
              <a:latin typeface="黑体" panose="02010609060101010101" pitchFamily="49" charset="-122"/>
              <a:ea typeface="黑体" panose="02010609060101010101" pitchFamily="49" charset="-122"/>
            </a:endParaRPr>
          </a:p>
          <a:p>
            <a:pPr>
              <a:lnSpc>
                <a:spcPct val="120000"/>
              </a:lnSpc>
            </a:pPr>
            <a:r>
              <a:rPr lang="en-US" altLang="zh-CN" dirty="0">
                <a:solidFill>
                  <a:schemeClr val="bg1"/>
                </a:solidFill>
                <a:latin typeface="黑体" panose="02010609060101010101" pitchFamily="49" charset="-122"/>
                <a:ea typeface="黑体" panose="02010609060101010101" pitchFamily="49" charset="-122"/>
              </a:rPr>
              <a:t>4.</a:t>
            </a:r>
            <a:r>
              <a:rPr lang="zh-CN" altLang="en-US" dirty="0">
                <a:solidFill>
                  <a:schemeClr val="bg1"/>
                </a:solidFill>
                <a:latin typeface="黑体" panose="02010609060101010101" pitchFamily="49" charset="-122"/>
                <a:ea typeface="黑体" panose="02010609060101010101" pitchFamily="49" charset="-122"/>
              </a:rPr>
              <a:t>深南中商圈	</a:t>
            </a:r>
            <a:r>
              <a:rPr lang="en-US" altLang="zh-CN" dirty="0">
                <a:solidFill>
                  <a:schemeClr val="bg1"/>
                </a:solidFill>
                <a:latin typeface="黑体" panose="02010609060101010101" pitchFamily="49" charset="-122"/>
                <a:ea typeface="黑体" panose="02010609060101010101" pitchFamily="49" charset="-122"/>
              </a:rPr>
              <a:t>29.0</a:t>
            </a:r>
            <a:endParaRPr lang="en-US" altLang="zh-CN" dirty="0">
              <a:solidFill>
                <a:schemeClr val="bg1"/>
              </a:solidFill>
              <a:latin typeface="黑体" panose="02010609060101010101" pitchFamily="49" charset="-122"/>
              <a:ea typeface="黑体" panose="02010609060101010101" pitchFamily="49" charset="-122"/>
            </a:endParaRPr>
          </a:p>
          <a:p>
            <a:pPr>
              <a:lnSpc>
                <a:spcPct val="120000"/>
              </a:lnSpc>
            </a:pPr>
            <a:r>
              <a:rPr lang="en-US" altLang="zh-CN" dirty="0">
                <a:solidFill>
                  <a:schemeClr val="bg1"/>
                </a:solidFill>
                <a:latin typeface="黑体" panose="02010609060101010101" pitchFamily="49" charset="-122"/>
                <a:ea typeface="黑体" panose="02010609060101010101" pitchFamily="49" charset="-122"/>
              </a:rPr>
              <a:t>5.</a:t>
            </a:r>
            <a:r>
              <a:rPr lang="zh-CN" altLang="en-US" dirty="0">
                <a:solidFill>
                  <a:schemeClr val="bg1"/>
                </a:solidFill>
                <a:latin typeface="黑体" panose="02010609060101010101" pitchFamily="49" charset="-122"/>
                <a:ea typeface="黑体" panose="02010609060101010101" pitchFamily="49" charset="-122"/>
              </a:rPr>
              <a:t>华侨城商圈	</a:t>
            </a:r>
            <a:r>
              <a:rPr lang="en-US" altLang="zh-CN" dirty="0">
                <a:solidFill>
                  <a:schemeClr val="bg1"/>
                </a:solidFill>
                <a:latin typeface="黑体" panose="02010609060101010101" pitchFamily="49" charset="-122"/>
                <a:ea typeface="黑体" panose="02010609060101010101" pitchFamily="49" charset="-122"/>
              </a:rPr>
              <a:t>26.7</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2" name="文本框 11"/>
          <p:cNvSpPr txBox="1"/>
          <p:nvPr/>
        </p:nvSpPr>
        <p:spPr>
          <a:xfrm>
            <a:off x="7530153" y="4497530"/>
            <a:ext cx="2160893" cy="369332"/>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（单位：万人次）</a:t>
            </a:r>
            <a:endParaRPr lang="zh-CN" altLang="en-US"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dirty="0">
                <a:solidFill>
                  <a:prstClr val="black"/>
                </a:solidFill>
                <a:latin typeface="黑体" panose="02010609060101010101" pitchFamily="49" charset="-122"/>
                <a:ea typeface="黑体" panose="02010609060101010101" pitchFamily="49" charset="-122"/>
              </a:rPr>
              <a:t>热门旅游</a:t>
            </a:r>
            <a:r>
              <a:rPr lang="en-US" altLang="zh-CN" sz="2800" dirty="0">
                <a:solidFill>
                  <a:prstClr val="black"/>
                </a:solidFill>
                <a:latin typeface="黑体" panose="02010609060101010101" pitchFamily="49" charset="-122"/>
                <a:ea typeface="黑体" panose="02010609060101010101" pitchFamily="49" charset="-122"/>
              </a:rPr>
              <a:t>APP</a:t>
            </a:r>
            <a:r>
              <a:rPr lang="zh-CN" altLang="en-US" sz="2800" dirty="0">
                <a:solidFill>
                  <a:prstClr val="black"/>
                </a:solidFill>
                <a:latin typeface="黑体" panose="02010609060101010101" pitchFamily="49" charset="-122"/>
                <a:ea typeface="黑体" panose="02010609060101010101" pitchFamily="49" charset="-122"/>
              </a:rPr>
              <a:t>使用分析</a:t>
            </a:r>
            <a:endParaRPr lang="zh-CN" altLang="en-US" sz="2800" dirty="0">
              <a:solidFill>
                <a:prstClr val="black"/>
              </a:solidFill>
              <a:latin typeface="黑体" panose="02010609060101010101" pitchFamily="49" charset="-122"/>
              <a:ea typeface="黑体" panose="02010609060101010101" pitchFamily="49" charset="-122"/>
            </a:endParaRPr>
          </a:p>
        </p:txBody>
      </p:sp>
      <p:sp>
        <p:nvSpPr>
          <p:cNvPr id="7" name="矩形 6"/>
          <p:cNvSpPr/>
          <p:nvPr/>
        </p:nvSpPr>
        <p:spPr>
          <a:xfrm>
            <a:off x="506323" y="3909620"/>
            <a:ext cx="1957270" cy="1400383"/>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TOP1 </a:t>
            </a:r>
            <a:endPar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endParaRPr>
          </a:p>
          <a:p>
            <a:pPr indent="355600">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携程 </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56%</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矩形 7"/>
          <p:cNvSpPr/>
          <p:nvPr/>
        </p:nvSpPr>
        <p:spPr>
          <a:xfrm>
            <a:off x="2857148" y="3909620"/>
            <a:ext cx="1957270" cy="1400383"/>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TOP2 </a:t>
            </a:r>
            <a:endPar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endParaRPr>
          </a:p>
          <a:p>
            <a:pPr lvl="0" indent="90805">
              <a:lnSpc>
                <a:spcPct val="150000"/>
              </a:lnSpc>
            </a:pP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去哪儿 </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16%</a:t>
            </a:r>
            <a:endParaRPr lang="zh-CN"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9" name="矩形 8"/>
          <p:cNvSpPr/>
          <p:nvPr/>
        </p:nvSpPr>
        <p:spPr>
          <a:xfrm>
            <a:off x="5207972" y="3909620"/>
            <a:ext cx="2115375" cy="1400383"/>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TOP3 </a:t>
            </a:r>
            <a:endPar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endParaRPr>
          </a:p>
          <a:p>
            <a:pPr indent="355600">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同程</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8%</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7" name="矩形 16"/>
          <p:cNvSpPr/>
          <p:nvPr/>
        </p:nvSpPr>
        <p:spPr>
          <a:xfrm>
            <a:off x="7444851" y="3909620"/>
            <a:ext cx="1957270" cy="1400383"/>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TOP4 </a:t>
            </a:r>
            <a:endPar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endParaRPr>
          </a:p>
          <a:p>
            <a:pPr>
              <a:lnSpc>
                <a:spcPct val="150000"/>
              </a:lnSpc>
            </a:pP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蚂蚱窝自由行 </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5%</a:t>
            </a:r>
            <a:endParaRPr lang="zh-CN"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9" name="矩形 18"/>
          <p:cNvSpPr/>
          <p:nvPr/>
        </p:nvSpPr>
        <p:spPr>
          <a:xfrm>
            <a:off x="9646347" y="3909620"/>
            <a:ext cx="2306745" cy="1400383"/>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TOP5</a:t>
            </a:r>
            <a:endPar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endParaRPr>
          </a:p>
          <a:p>
            <a:pPr lvl="0">
              <a:lnSpc>
                <a:spcPct val="150000"/>
              </a:lnSpc>
            </a:pP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 途牛旅游 </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4%</a:t>
            </a:r>
            <a:endParaRPr lang="zh-CN"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0" name="矩形 19"/>
          <p:cNvSpPr/>
          <p:nvPr/>
        </p:nvSpPr>
        <p:spPr>
          <a:xfrm>
            <a:off x="597005" y="1069014"/>
            <a:ext cx="10850445" cy="1169551"/>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来深圳游客使用的热门旅游</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APP</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前五位依次是携程网、去哪儿网、同程旅游、蚂蜂窝自由行和途牛旅游，建议发布旅游信息可选择此类主流</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APP</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进行推送，以便有效宣传及引导游客。</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1" name="图片 10"/>
          <p:cNvPicPr>
            <a:picLocks noChangeAspect="1"/>
          </p:cNvPicPr>
          <p:nvPr/>
        </p:nvPicPr>
        <p:blipFill>
          <a:blip r:embed="rId1"/>
          <a:stretch>
            <a:fillRect/>
          </a:stretch>
        </p:blipFill>
        <p:spPr>
          <a:xfrm>
            <a:off x="705838" y="2752986"/>
            <a:ext cx="1303022" cy="1237871"/>
          </a:xfrm>
          <a:prstGeom prst="rect">
            <a:avLst/>
          </a:prstGeom>
        </p:spPr>
      </p:pic>
      <p:pic>
        <p:nvPicPr>
          <p:cNvPr id="12" name="图片 11"/>
          <p:cNvPicPr>
            <a:picLocks noChangeAspect="1"/>
          </p:cNvPicPr>
          <p:nvPr/>
        </p:nvPicPr>
        <p:blipFill>
          <a:blip r:embed="rId2"/>
          <a:stretch>
            <a:fillRect/>
          </a:stretch>
        </p:blipFill>
        <p:spPr>
          <a:xfrm>
            <a:off x="2978847" y="2752986"/>
            <a:ext cx="1376166" cy="1291566"/>
          </a:xfrm>
          <a:prstGeom prst="rect">
            <a:avLst/>
          </a:prstGeom>
        </p:spPr>
      </p:pic>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6" name="图片 15"/>
          <p:cNvPicPr>
            <a:picLocks noChangeAspect="1"/>
          </p:cNvPicPr>
          <p:nvPr/>
        </p:nvPicPr>
        <p:blipFill>
          <a:blip r:embed="rId3" cstate="print"/>
          <a:stretch>
            <a:fillRect/>
          </a:stretch>
        </p:blipFill>
        <p:spPr>
          <a:xfrm>
            <a:off x="10367319" y="62776"/>
            <a:ext cx="833521" cy="763300"/>
          </a:xfrm>
          <a:prstGeom prst="rect">
            <a:avLst/>
          </a:prstGeom>
        </p:spPr>
      </p:pic>
      <p:pic>
        <p:nvPicPr>
          <p:cNvPr id="18" name="图片 17"/>
          <p:cNvPicPr>
            <a:picLocks noChangeAspect="1"/>
          </p:cNvPicPr>
          <p:nvPr/>
        </p:nvPicPr>
        <p:blipFill>
          <a:blip r:embed="rId4"/>
          <a:stretch>
            <a:fillRect/>
          </a:stretch>
        </p:blipFill>
        <p:spPr>
          <a:xfrm>
            <a:off x="11200841" y="62776"/>
            <a:ext cx="890522" cy="761206"/>
          </a:xfrm>
          <a:prstGeom prst="rect">
            <a:avLst/>
          </a:prstGeom>
        </p:spPr>
      </p:pic>
      <p:pic>
        <p:nvPicPr>
          <p:cNvPr id="5" name="图片 4"/>
          <p:cNvPicPr>
            <a:picLocks noChangeAspect="1"/>
          </p:cNvPicPr>
          <p:nvPr/>
        </p:nvPicPr>
        <p:blipFill>
          <a:blip r:embed="rId5"/>
          <a:stretch>
            <a:fillRect/>
          </a:stretch>
        </p:blipFill>
        <p:spPr>
          <a:xfrm>
            <a:off x="7567573" y="2699119"/>
            <a:ext cx="1386142" cy="1315958"/>
          </a:xfrm>
          <a:prstGeom prst="rect">
            <a:avLst/>
          </a:prstGeom>
        </p:spPr>
      </p:pic>
      <p:pic>
        <p:nvPicPr>
          <p:cNvPr id="6" name="图片 5"/>
          <p:cNvPicPr>
            <a:picLocks noChangeAspect="1"/>
          </p:cNvPicPr>
          <p:nvPr/>
        </p:nvPicPr>
        <p:blipFill>
          <a:blip r:embed="rId6"/>
          <a:stretch>
            <a:fillRect/>
          </a:stretch>
        </p:blipFill>
        <p:spPr>
          <a:xfrm>
            <a:off x="5325000" y="2723339"/>
            <a:ext cx="1384881" cy="1267518"/>
          </a:xfrm>
          <a:prstGeom prst="rect">
            <a:avLst/>
          </a:prstGeom>
        </p:spPr>
      </p:pic>
      <p:pic>
        <p:nvPicPr>
          <p:cNvPr id="2" name="图片 1"/>
          <p:cNvPicPr>
            <a:picLocks noChangeAspect="1"/>
          </p:cNvPicPr>
          <p:nvPr/>
        </p:nvPicPr>
        <p:blipFill>
          <a:blip r:embed="rId7"/>
          <a:stretch>
            <a:fillRect/>
          </a:stretch>
        </p:blipFill>
        <p:spPr>
          <a:xfrm>
            <a:off x="9744137" y="2699119"/>
            <a:ext cx="1421019" cy="134543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574393" y="898498"/>
            <a:ext cx="8802071" cy="4826441"/>
            <a:chOff x="1266663" y="1454150"/>
            <a:chExt cx="6235762" cy="3636243"/>
          </a:xfrm>
        </p:grpSpPr>
        <p:sp>
          <p:nvSpPr>
            <p:cNvPr id="5" name="任意多边形 4"/>
            <p:cNvSpPr/>
            <p:nvPr/>
          </p:nvSpPr>
          <p:spPr bwMode="auto">
            <a:xfrm>
              <a:off x="3381273" y="1620795"/>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600" b="1" dirty="0">
                  <a:solidFill>
                    <a:srgbClr val="09ACC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国内来深游客分析</a:t>
              </a:r>
              <a:endParaRPr lang="zh-CN" altLang="en-US" sz="3600" b="1" dirty="0">
                <a:solidFill>
                  <a:srgbClr val="09ACC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椭圆 5"/>
            <p:cNvSpPr/>
            <p:nvPr/>
          </p:nvSpPr>
          <p:spPr bwMode="auto">
            <a:xfrm>
              <a:off x="3543841" y="1771416"/>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altLang="zh-CN" sz="4000" b="1" dirty="0">
                  <a:solidFill>
                    <a:srgbClr val="FFFFFF"/>
                  </a:solidFill>
                  <a:effectLst>
                    <a:outerShdw blurRad="38100" dist="38100" dir="2700000" algn="tl">
                      <a:srgbClr val="000000">
                        <a:alpha val="43137"/>
                      </a:srgbClr>
                    </a:outerShdw>
                  </a:effectLst>
                  <a:ea typeface="楷体" panose="02010609060101010101" pitchFamily="49" charset="-122"/>
                  <a:cs typeface="Verdana" panose="020B0604030504040204" pitchFamily="34" charset="0"/>
                </a:rPr>
                <a:t>A</a:t>
              </a:r>
              <a:endParaRPr lang="zh-CN" altLang="en-US" sz="4000" b="1" dirty="0">
                <a:solidFill>
                  <a:srgbClr val="FFFFFF"/>
                </a:solidFill>
                <a:effectLst>
                  <a:outerShdw blurRad="38100" dist="38100" dir="2700000" algn="tl">
                    <a:srgbClr val="000000">
                      <a:alpha val="43137"/>
                    </a:srgbClr>
                  </a:outerShdw>
                </a:effectLst>
                <a:ea typeface="楷体" panose="02010609060101010101" pitchFamily="49" charset="-122"/>
                <a:cs typeface="Verdana" panose="020B0604030504040204" pitchFamily="34" charset="0"/>
              </a:endParaRPr>
            </a:p>
          </p:txBody>
        </p:sp>
        <p:sp>
          <p:nvSpPr>
            <p:cNvPr id="7" name="任意多边形 6"/>
            <p:cNvSpPr/>
            <p:nvPr/>
          </p:nvSpPr>
          <p:spPr bwMode="auto">
            <a:xfrm>
              <a:off x="3381275" y="2898059"/>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200" dirty="0">
                  <a:solidFill>
                    <a:srgbClr val="09ACCD"/>
                  </a:solidFill>
                  <a:latin typeface="微软雅黑" panose="020B0503020204020204" pitchFamily="34" charset="-122"/>
                  <a:ea typeface="微软雅黑" panose="020B0503020204020204" pitchFamily="34" charset="-122"/>
                </a:rPr>
                <a:t>深圳国内游游客分析</a:t>
              </a:r>
              <a:endParaRPr lang="zh-CN" altLang="en-US" sz="3200" dirty="0">
                <a:solidFill>
                  <a:srgbClr val="09ACCD"/>
                </a:solidFill>
                <a:latin typeface="微软雅黑" panose="020B0503020204020204" pitchFamily="34" charset="-122"/>
                <a:ea typeface="微软雅黑" panose="020B0503020204020204" pitchFamily="34" charset="-122"/>
              </a:endParaRPr>
            </a:p>
          </p:txBody>
        </p:sp>
        <p:sp>
          <p:nvSpPr>
            <p:cNvPr id="8" name="椭圆 7"/>
            <p:cNvSpPr/>
            <p:nvPr/>
          </p:nvSpPr>
          <p:spPr bwMode="auto">
            <a:xfrm>
              <a:off x="3543841" y="3056154"/>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altLang="zh-CN" sz="3600" dirty="0">
                  <a:solidFill>
                    <a:srgbClr val="FFFFFF"/>
                  </a:solidFill>
                  <a:ea typeface="楷体" panose="02010609060101010101" pitchFamily="49" charset="-122"/>
                  <a:cs typeface="Verdana" panose="020B0604030504040204" pitchFamily="34" charset="0"/>
                </a:rPr>
                <a:t>B</a:t>
              </a:r>
              <a:endParaRPr lang="zh-CN" altLang="en-US" sz="3600" dirty="0">
                <a:solidFill>
                  <a:srgbClr val="FFFFFF"/>
                </a:solidFill>
                <a:ea typeface="楷体" panose="02010609060101010101" pitchFamily="49" charset="-122"/>
                <a:cs typeface="Verdana" panose="020B0604030504040204" pitchFamily="34" charset="0"/>
              </a:endParaRPr>
            </a:p>
          </p:txBody>
        </p:sp>
        <p:sp>
          <p:nvSpPr>
            <p:cNvPr id="9" name="任意多边形 8"/>
            <p:cNvSpPr/>
            <p:nvPr/>
          </p:nvSpPr>
          <p:spPr bwMode="auto">
            <a:xfrm>
              <a:off x="3381273" y="4182343"/>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200" dirty="0">
                  <a:solidFill>
                    <a:srgbClr val="09ACCD"/>
                  </a:solidFill>
                  <a:latin typeface="微软雅黑" panose="020B0503020204020204" pitchFamily="34" charset="-122"/>
                  <a:ea typeface="微软雅黑" panose="020B0503020204020204" pitchFamily="34" charset="-122"/>
                </a:rPr>
                <a:t>深圳出境游游客分析</a:t>
              </a:r>
              <a:endParaRPr lang="zh-CN" altLang="en-US" sz="3200" dirty="0">
                <a:solidFill>
                  <a:srgbClr val="09ACCD"/>
                </a:solidFill>
                <a:latin typeface="微软雅黑" panose="020B0503020204020204" pitchFamily="34" charset="-122"/>
                <a:ea typeface="微软雅黑" panose="020B0503020204020204" pitchFamily="34" charset="-122"/>
              </a:endParaRPr>
            </a:p>
          </p:txBody>
        </p:sp>
        <p:sp>
          <p:nvSpPr>
            <p:cNvPr id="10" name="椭圆 9"/>
            <p:cNvSpPr/>
            <p:nvPr/>
          </p:nvSpPr>
          <p:spPr bwMode="auto">
            <a:xfrm>
              <a:off x="3543841" y="4340891"/>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altLang="zh-CN" sz="3600" dirty="0">
                  <a:solidFill>
                    <a:srgbClr val="FFFFFF"/>
                  </a:solidFill>
                  <a:ea typeface="楷体" panose="02010609060101010101" pitchFamily="49" charset="-122"/>
                  <a:cs typeface="Verdana" panose="020B0604030504040204" pitchFamily="34" charset="0"/>
                </a:rPr>
                <a:t>C</a:t>
              </a:r>
              <a:endParaRPr lang="zh-CN" altLang="en-US" sz="3600" dirty="0">
                <a:solidFill>
                  <a:srgbClr val="FFFFFF"/>
                </a:solidFill>
                <a:ea typeface="楷体" panose="02010609060101010101" pitchFamily="49" charset="-122"/>
                <a:cs typeface="Verdana" panose="020B0604030504040204" pitchFamily="34" charset="0"/>
              </a:endParaRPr>
            </a:p>
          </p:txBody>
        </p:sp>
        <p:sp>
          <p:nvSpPr>
            <p:cNvPr id="11" name="文本框 8"/>
            <p:cNvSpPr txBox="1">
              <a:spLocks noChangeArrowheads="1"/>
            </p:cNvSpPr>
            <p:nvPr/>
          </p:nvSpPr>
          <p:spPr bwMode="auto">
            <a:xfrm>
              <a:off x="1949941" y="2449958"/>
              <a:ext cx="615423"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en-US" altLang="zh-CN" sz="4800" dirty="0">
                  <a:solidFill>
                    <a:srgbClr val="EEEEEE"/>
                  </a:solidFill>
                  <a:latin typeface="微软雅黑" panose="020B0503020204020204" pitchFamily="34" charset="-122"/>
                  <a:ea typeface="微软雅黑" panose="020B0503020204020204" pitchFamily="34" charset="-122"/>
                </a:rPr>
                <a:t>Contents</a:t>
              </a:r>
              <a:endParaRPr lang="en-US" altLang="zh-CN" sz="4000" dirty="0">
                <a:solidFill>
                  <a:srgbClr val="EEEEEE"/>
                </a:solidFill>
                <a:latin typeface="微软雅黑" panose="020B0503020204020204" pitchFamily="34" charset="-122"/>
                <a:ea typeface="微软雅黑" panose="020B0503020204020204" pitchFamily="34" charset="-122"/>
              </a:endParaRPr>
            </a:p>
          </p:txBody>
        </p:sp>
        <p:sp>
          <p:nvSpPr>
            <p:cNvPr id="12" name="椭圆 11"/>
            <p:cNvSpPr/>
            <p:nvPr/>
          </p:nvSpPr>
          <p:spPr>
            <a:xfrm>
              <a:off x="1549236" y="1454150"/>
              <a:ext cx="869950" cy="869950"/>
            </a:xfrm>
            <a:prstGeom prst="ellipse">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rgbClr val="0ABBDC"/>
                  </a:solidFill>
                </a:rPr>
                <a:t>目</a:t>
              </a:r>
              <a:endParaRPr lang="zh-CN" altLang="en-US" sz="4800" b="1" dirty="0">
                <a:solidFill>
                  <a:srgbClr val="0ABBDC"/>
                </a:solidFill>
              </a:endParaRPr>
            </a:p>
          </p:txBody>
        </p:sp>
        <p:sp>
          <p:nvSpPr>
            <p:cNvPr id="13" name="椭圆 12"/>
            <p:cNvSpPr/>
            <p:nvPr/>
          </p:nvSpPr>
          <p:spPr>
            <a:xfrm>
              <a:off x="1266663" y="2133600"/>
              <a:ext cx="682625" cy="682625"/>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rgbClr val="0ABBDC"/>
                  </a:solidFill>
                </a:rPr>
                <a:t>录</a:t>
              </a:r>
              <a:endParaRPr lang="zh-CN" altLang="en-US" sz="4800" b="1" dirty="0">
                <a:solidFill>
                  <a:srgbClr val="0ABBDC"/>
                </a:solidFill>
              </a:endParaRPr>
            </a:p>
          </p:txBody>
        </p:sp>
      </p:gr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574393" y="898498"/>
            <a:ext cx="8802071" cy="4826441"/>
            <a:chOff x="1266663" y="1454150"/>
            <a:chExt cx="6235762" cy="3636243"/>
          </a:xfrm>
        </p:grpSpPr>
        <p:sp>
          <p:nvSpPr>
            <p:cNvPr id="5" name="任意多边形 4"/>
            <p:cNvSpPr/>
            <p:nvPr/>
          </p:nvSpPr>
          <p:spPr bwMode="auto">
            <a:xfrm>
              <a:off x="3381273" y="1620795"/>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200" dirty="0">
                  <a:solidFill>
                    <a:srgbClr val="09ACCD"/>
                  </a:solidFill>
                  <a:latin typeface="微软雅黑" panose="020B0503020204020204" pitchFamily="34" charset="-122"/>
                  <a:ea typeface="微软雅黑" panose="020B0503020204020204" pitchFamily="34" charset="-122"/>
                </a:rPr>
                <a:t>国内来深游客分析</a:t>
              </a:r>
              <a:endParaRPr lang="zh-CN" altLang="en-US" sz="3200" dirty="0">
                <a:solidFill>
                  <a:srgbClr val="09ACCD"/>
                </a:solidFill>
                <a:latin typeface="微软雅黑" panose="020B0503020204020204" pitchFamily="34" charset="-122"/>
                <a:ea typeface="微软雅黑" panose="020B0503020204020204" pitchFamily="34" charset="-122"/>
              </a:endParaRPr>
            </a:p>
          </p:txBody>
        </p:sp>
        <p:sp>
          <p:nvSpPr>
            <p:cNvPr id="6" name="椭圆 5"/>
            <p:cNvSpPr/>
            <p:nvPr/>
          </p:nvSpPr>
          <p:spPr bwMode="auto">
            <a:xfrm>
              <a:off x="3543841" y="1771416"/>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3600" dirty="0">
                  <a:solidFill>
                    <a:srgbClr val="FFFFFF"/>
                  </a:solidFill>
                  <a:ea typeface="楷体" panose="02010609060101010101" pitchFamily="49" charset="-122"/>
                  <a:cs typeface="Verdana" panose="020B0604030504040204" pitchFamily="34" charset="0"/>
                </a:rPr>
                <a:t>A</a:t>
              </a:r>
              <a:endParaRPr lang="zh-CN" altLang="en-US" sz="3600" dirty="0">
                <a:solidFill>
                  <a:srgbClr val="FFFFFF"/>
                </a:solidFill>
                <a:ea typeface="楷体" panose="02010609060101010101" pitchFamily="49" charset="-122"/>
                <a:cs typeface="Verdana" panose="020B0604030504040204" pitchFamily="34" charset="0"/>
              </a:endParaRPr>
            </a:p>
          </p:txBody>
        </p:sp>
        <p:sp>
          <p:nvSpPr>
            <p:cNvPr id="7" name="任意多边形 6"/>
            <p:cNvSpPr/>
            <p:nvPr/>
          </p:nvSpPr>
          <p:spPr bwMode="auto">
            <a:xfrm>
              <a:off x="3381275" y="2898059"/>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600" b="1" dirty="0">
                  <a:solidFill>
                    <a:srgbClr val="09ACC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深圳国内游游客分析</a:t>
              </a:r>
              <a:endParaRPr lang="zh-CN" altLang="en-US" sz="3600" b="1" dirty="0">
                <a:solidFill>
                  <a:srgbClr val="09ACC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椭圆 7"/>
            <p:cNvSpPr/>
            <p:nvPr/>
          </p:nvSpPr>
          <p:spPr bwMode="auto">
            <a:xfrm>
              <a:off x="3543840" y="3047826"/>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4000" b="1" dirty="0">
                  <a:solidFill>
                    <a:srgbClr val="FFFFFF"/>
                  </a:solidFill>
                  <a:effectLst>
                    <a:outerShdw blurRad="38100" dist="38100" dir="2700000" algn="tl">
                      <a:srgbClr val="000000">
                        <a:alpha val="43137"/>
                      </a:srgbClr>
                    </a:outerShdw>
                  </a:effectLst>
                  <a:ea typeface="楷体" panose="02010609060101010101" pitchFamily="49" charset="-122"/>
                  <a:cs typeface="Verdana" panose="020B0604030504040204" pitchFamily="34" charset="0"/>
                </a:rPr>
                <a:t>B</a:t>
              </a:r>
              <a:endParaRPr lang="zh-CN" altLang="en-US" sz="4000" b="1" dirty="0">
                <a:solidFill>
                  <a:srgbClr val="FFFFFF"/>
                </a:solidFill>
                <a:effectLst>
                  <a:outerShdw blurRad="38100" dist="38100" dir="2700000" algn="tl">
                    <a:srgbClr val="000000">
                      <a:alpha val="43137"/>
                    </a:srgbClr>
                  </a:outerShdw>
                </a:effectLst>
                <a:ea typeface="楷体" panose="02010609060101010101" pitchFamily="49" charset="-122"/>
                <a:cs typeface="Verdana" panose="020B0604030504040204" pitchFamily="34" charset="0"/>
              </a:endParaRPr>
            </a:p>
          </p:txBody>
        </p:sp>
        <p:sp>
          <p:nvSpPr>
            <p:cNvPr id="9" name="任意多边形 8"/>
            <p:cNvSpPr/>
            <p:nvPr/>
          </p:nvSpPr>
          <p:spPr bwMode="auto">
            <a:xfrm>
              <a:off x="3381273" y="4182343"/>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200" dirty="0">
                  <a:solidFill>
                    <a:srgbClr val="09ACCD"/>
                  </a:solidFill>
                  <a:latin typeface="微软雅黑" panose="020B0503020204020204" pitchFamily="34" charset="-122"/>
                  <a:ea typeface="微软雅黑" panose="020B0503020204020204" pitchFamily="34" charset="-122"/>
                </a:rPr>
                <a:t>深圳出境游游客分析</a:t>
              </a:r>
              <a:endParaRPr lang="zh-CN" altLang="en-US" sz="3200" dirty="0">
                <a:solidFill>
                  <a:srgbClr val="09ACCD"/>
                </a:solidFill>
                <a:latin typeface="微软雅黑" panose="020B0503020204020204" pitchFamily="34" charset="-122"/>
                <a:ea typeface="微软雅黑" panose="020B0503020204020204" pitchFamily="34" charset="-122"/>
              </a:endParaRPr>
            </a:p>
          </p:txBody>
        </p:sp>
        <p:sp>
          <p:nvSpPr>
            <p:cNvPr id="10" name="椭圆 9"/>
            <p:cNvSpPr/>
            <p:nvPr/>
          </p:nvSpPr>
          <p:spPr bwMode="auto">
            <a:xfrm>
              <a:off x="3543841" y="4340891"/>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altLang="zh-CN" sz="3600" dirty="0">
                  <a:solidFill>
                    <a:srgbClr val="FFFFFF"/>
                  </a:solidFill>
                  <a:ea typeface="楷体" panose="02010609060101010101" pitchFamily="49" charset="-122"/>
                  <a:cs typeface="Verdana" panose="020B0604030504040204" pitchFamily="34" charset="0"/>
                </a:rPr>
                <a:t>C</a:t>
              </a:r>
              <a:endParaRPr lang="zh-CN" altLang="en-US" sz="3600" dirty="0">
                <a:solidFill>
                  <a:srgbClr val="FFFFFF"/>
                </a:solidFill>
                <a:ea typeface="楷体" panose="02010609060101010101" pitchFamily="49" charset="-122"/>
                <a:cs typeface="Verdana" panose="020B0604030504040204" pitchFamily="34" charset="0"/>
              </a:endParaRPr>
            </a:p>
          </p:txBody>
        </p:sp>
        <p:sp>
          <p:nvSpPr>
            <p:cNvPr id="11" name="文本框 8"/>
            <p:cNvSpPr txBox="1">
              <a:spLocks noChangeArrowheads="1"/>
            </p:cNvSpPr>
            <p:nvPr/>
          </p:nvSpPr>
          <p:spPr bwMode="auto">
            <a:xfrm>
              <a:off x="1949941" y="2449958"/>
              <a:ext cx="615423"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en-US" altLang="zh-CN" sz="4800" dirty="0">
                  <a:solidFill>
                    <a:srgbClr val="EEEEEE"/>
                  </a:solidFill>
                  <a:latin typeface="微软雅黑" panose="020B0503020204020204" pitchFamily="34" charset="-122"/>
                  <a:ea typeface="微软雅黑" panose="020B0503020204020204" pitchFamily="34" charset="-122"/>
                </a:rPr>
                <a:t>Contents</a:t>
              </a:r>
              <a:endParaRPr lang="en-US" altLang="zh-CN" sz="4000" dirty="0">
                <a:solidFill>
                  <a:srgbClr val="EEEEEE"/>
                </a:solidFill>
                <a:latin typeface="微软雅黑" panose="020B0503020204020204" pitchFamily="34" charset="-122"/>
                <a:ea typeface="微软雅黑" panose="020B0503020204020204" pitchFamily="34" charset="-122"/>
              </a:endParaRPr>
            </a:p>
          </p:txBody>
        </p:sp>
        <p:sp>
          <p:nvSpPr>
            <p:cNvPr id="12" name="椭圆 11"/>
            <p:cNvSpPr/>
            <p:nvPr/>
          </p:nvSpPr>
          <p:spPr>
            <a:xfrm>
              <a:off x="1549236" y="1454150"/>
              <a:ext cx="869950" cy="869950"/>
            </a:xfrm>
            <a:prstGeom prst="ellipse">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rgbClr val="0ABBDC"/>
                  </a:solidFill>
                </a:rPr>
                <a:t>目</a:t>
              </a:r>
              <a:endParaRPr lang="zh-CN" altLang="en-US" sz="4800" b="1" dirty="0">
                <a:solidFill>
                  <a:srgbClr val="0ABBDC"/>
                </a:solidFill>
              </a:endParaRPr>
            </a:p>
          </p:txBody>
        </p:sp>
        <p:sp>
          <p:nvSpPr>
            <p:cNvPr id="13" name="椭圆 12"/>
            <p:cNvSpPr/>
            <p:nvPr/>
          </p:nvSpPr>
          <p:spPr>
            <a:xfrm>
              <a:off x="1266663" y="2133600"/>
              <a:ext cx="682625" cy="682625"/>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rgbClr val="0ABBDC"/>
                  </a:solidFill>
                </a:rPr>
                <a:t>录</a:t>
              </a:r>
              <a:endParaRPr lang="zh-CN" altLang="en-US" sz="4800" b="1" dirty="0">
                <a:solidFill>
                  <a:srgbClr val="0ABBDC"/>
                </a:solidFill>
              </a:endParaRPr>
            </a:p>
          </p:txBody>
        </p:sp>
      </p:gr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深圳国内游游客日走势</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899306" cy="158369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spcAft>
                <a:spcPts val="0"/>
              </a:spcAft>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深圳本地出发到国内其它城市旅游的游客共计</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970.2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万人次，其中</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日呈出行高峰状态，后续几天出行人数波动幅度并不大。建议重要节日前一周在主要交通枢纽布置相关餐饮、交通、住宿指引。</a:t>
            </a:r>
            <a:endParaRPr lang="zh-CN" altLang="en-US" dirty="0"/>
          </a:p>
          <a:p>
            <a:pPr indent="355600" algn="just">
              <a:lnSpc>
                <a:spcPct val="150000"/>
              </a:lnSpc>
              <a:spcAft>
                <a:spcPts val="0"/>
              </a:spcAft>
            </a:pP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2" cstate="print"/>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graphicFrame>
        <p:nvGraphicFramePr>
          <p:cNvPr id="10" name="图表 9"/>
          <p:cNvGraphicFramePr/>
          <p:nvPr/>
        </p:nvGraphicFramePr>
        <p:xfrm>
          <a:off x="1721594" y="2171308"/>
          <a:ext cx="8999995" cy="4185042"/>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1.1</a:t>
            </a:r>
            <a:r>
              <a:rPr lang="zh-CN" altLang="en-US" sz="2800" dirty="0">
                <a:solidFill>
                  <a:schemeClr val="tx1"/>
                </a:solidFill>
                <a:latin typeface="黑体" panose="02010609060101010101" pitchFamily="49" charset="-122"/>
                <a:ea typeface="黑体" panose="02010609060101010101" pitchFamily="49" charset="-122"/>
              </a:rPr>
              <a:t>：深圳国内一日游游客日走势</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645087" y="823982"/>
            <a:ext cx="10899306" cy="75311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spcAft>
                <a:spcPts val="0"/>
              </a:spcAft>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深圳出发到国内其它城市一日游游的游客共计</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663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万人次，其中</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日、</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日出行人数较多。</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2" cstate="print"/>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graphicFrame>
        <p:nvGraphicFramePr>
          <p:cNvPr id="10" name="图表 9"/>
          <p:cNvGraphicFramePr/>
          <p:nvPr/>
        </p:nvGraphicFramePr>
        <p:xfrm>
          <a:off x="1895168" y="2119821"/>
          <a:ext cx="8752680" cy="414087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1.2</a:t>
            </a:r>
            <a:r>
              <a:rPr lang="zh-CN" altLang="en-US" sz="2800" dirty="0">
                <a:solidFill>
                  <a:schemeClr val="tx1"/>
                </a:solidFill>
                <a:latin typeface="黑体" panose="02010609060101010101" pitchFamily="49" charset="-122"/>
                <a:ea typeface="黑体" panose="02010609060101010101" pitchFamily="49" charset="-122"/>
              </a:rPr>
              <a:t>：深圳国内一日游客目的地分析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89448" y="751620"/>
            <a:ext cx="10764352" cy="1169551"/>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spcAft>
                <a:spcPts val="0"/>
              </a:spcAft>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深圳外出一日游的游客去向前</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个省份依次是湖南、湖北、广西、四川、广东、江西、河南、贵州、重庆、安徽，每日去向前</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个目的省份情况如右表所示。</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9" name="图片 8"/>
          <p:cNvPicPr>
            <a:picLocks noChangeAspect="1"/>
          </p:cNvPicPr>
          <p:nvPr/>
        </p:nvPicPr>
        <p:blipFill>
          <a:blip r:embed="rId1" cstate="print"/>
          <a:stretch>
            <a:fillRect/>
          </a:stretch>
        </p:blipFill>
        <p:spPr>
          <a:xfrm>
            <a:off x="10367319" y="62776"/>
            <a:ext cx="833521" cy="763300"/>
          </a:xfrm>
          <a:prstGeom prst="rect">
            <a:avLst/>
          </a:prstGeom>
        </p:spPr>
      </p:pic>
      <p:pic>
        <p:nvPicPr>
          <p:cNvPr id="10" name="图片 9"/>
          <p:cNvPicPr>
            <a:picLocks noChangeAspect="1"/>
          </p:cNvPicPr>
          <p:nvPr/>
        </p:nvPicPr>
        <p:blipFill>
          <a:blip r:embed="rId2"/>
          <a:stretch>
            <a:fillRect/>
          </a:stretch>
        </p:blipFill>
        <p:spPr>
          <a:xfrm>
            <a:off x="11200841" y="62776"/>
            <a:ext cx="890522" cy="761206"/>
          </a:xfrm>
          <a:prstGeom prst="rect">
            <a:avLst/>
          </a:prstGeom>
        </p:spPr>
      </p:pic>
      <p:sp>
        <p:nvSpPr>
          <p:cNvPr id="12" name="文本框 11"/>
          <p:cNvSpPr txBox="1"/>
          <p:nvPr/>
        </p:nvSpPr>
        <p:spPr>
          <a:xfrm>
            <a:off x="6888447" y="2061856"/>
            <a:ext cx="4465353" cy="369332"/>
          </a:xfrm>
          <a:prstGeom prst="rect">
            <a:avLst/>
          </a:prstGeom>
          <a:noFill/>
        </p:spPr>
        <p:txBody>
          <a:bodyPr wrap="square" rtlCol="0">
            <a:spAutoFit/>
          </a:bodyPr>
          <a:lstStyle/>
          <a:p>
            <a:r>
              <a:rPr lang="zh-CN" altLang="en-US" b="1" dirty="0">
                <a:solidFill>
                  <a:schemeClr val="bg1"/>
                </a:solidFill>
                <a:latin typeface="黑体" panose="02010609060101010101" pitchFamily="49" charset="-122"/>
                <a:ea typeface="黑体" panose="02010609060101010101" pitchFamily="49" charset="-122"/>
              </a:rPr>
              <a:t>深圳游客国内游目的地前</a:t>
            </a:r>
            <a:r>
              <a:rPr lang="en-US" altLang="zh-CN" b="1" dirty="0">
                <a:solidFill>
                  <a:schemeClr val="bg1"/>
                </a:solidFill>
                <a:latin typeface="黑体" panose="02010609060101010101" pitchFamily="49" charset="-122"/>
                <a:ea typeface="黑体" panose="02010609060101010101" pitchFamily="49" charset="-122"/>
              </a:rPr>
              <a:t>3</a:t>
            </a:r>
            <a:r>
              <a:rPr lang="zh-CN" altLang="en-US" b="1" dirty="0">
                <a:solidFill>
                  <a:schemeClr val="bg1"/>
                </a:solidFill>
                <a:latin typeface="黑体" panose="02010609060101010101" pitchFamily="49" charset="-122"/>
                <a:ea typeface="黑体" panose="02010609060101010101" pitchFamily="49" charset="-122"/>
              </a:rPr>
              <a:t>个省份（按日）</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6" name="矩形 5"/>
          <p:cNvSpPr/>
          <p:nvPr/>
        </p:nvSpPr>
        <p:spPr>
          <a:xfrm>
            <a:off x="4372305" y="2681334"/>
            <a:ext cx="1952822" cy="2862322"/>
          </a:xfrm>
          <a:prstGeom prst="rect">
            <a:avLst/>
          </a:prstGeom>
        </p:spPr>
        <p:txBody>
          <a:bodyPr wrap="square">
            <a:spAutoFit/>
          </a:bodyPr>
          <a:lstStyle/>
          <a:p>
            <a:r>
              <a:rPr lang="en-US" altLang="zh-CN" dirty="0">
                <a:solidFill>
                  <a:schemeClr val="bg1"/>
                </a:solidFill>
                <a:latin typeface="黑体" panose="02010609060101010101" pitchFamily="49" charset="-122"/>
                <a:ea typeface="黑体" panose="02010609060101010101" pitchFamily="49" charset="-122"/>
              </a:rPr>
              <a:t>1.</a:t>
            </a:r>
            <a:r>
              <a:rPr lang="zh-CN" altLang="en-US" dirty="0">
                <a:solidFill>
                  <a:schemeClr val="bg1"/>
                </a:solidFill>
                <a:latin typeface="黑体" panose="02010609060101010101" pitchFamily="49" charset="-122"/>
                <a:ea typeface="黑体" panose="02010609060101010101" pitchFamily="49" charset="-122"/>
              </a:rPr>
              <a:t>湖南	</a:t>
            </a:r>
            <a:r>
              <a:rPr lang="en-US" altLang="zh-CN" dirty="0">
                <a:solidFill>
                  <a:schemeClr val="bg1"/>
                </a:solidFill>
                <a:latin typeface="黑体" panose="02010609060101010101" pitchFamily="49" charset="-122"/>
                <a:ea typeface="黑体" panose="02010609060101010101" pitchFamily="49" charset="-122"/>
              </a:rPr>
              <a:t>28.0%</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2.</a:t>
            </a:r>
            <a:r>
              <a:rPr lang="zh-CN" altLang="en-US" dirty="0">
                <a:solidFill>
                  <a:schemeClr val="bg1"/>
                </a:solidFill>
                <a:latin typeface="黑体" panose="02010609060101010101" pitchFamily="49" charset="-122"/>
                <a:ea typeface="黑体" panose="02010609060101010101" pitchFamily="49" charset="-122"/>
              </a:rPr>
              <a:t>湖北	</a:t>
            </a:r>
            <a:r>
              <a:rPr lang="en-US" altLang="zh-CN" dirty="0">
                <a:solidFill>
                  <a:schemeClr val="bg1"/>
                </a:solidFill>
                <a:latin typeface="黑体" panose="02010609060101010101" pitchFamily="49" charset="-122"/>
                <a:ea typeface="黑体" panose="02010609060101010101" pitchFamily="49" charset="-122"/>
              </a:rPr>
              <a:t>14.5%</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3.</a:t>
            </a:r>
            <a:r>
              <a:rPr lang="zh-CN" altLang="en-US" dirty="0">
                <a:solidFill>
                  <a:schemeClr val="bg1"/>
                </a:solidFill>
                <a:latin typeface="黑体" panose="02010609060101010101" pitchFamily="49" charset="-122"/>
                <a:ea typeface="黑体" panose="02010609060101010101" pitchFamily="49" charset="-122"/>
              </a:rPr>
              <a:t>广西	</a:t>
            </a:r>
            <a:r>
              <a:rPr lang="en-US" altLang="zh-CN" dirty="0">
                <a:solidFill>
                  <a:schemeClr val="bg1"/>
                </a:solidFill>
                <a:latin typeface="黑体" panose="02010609060101010101" pitchFamily="49" charset="-122"/>
                <a:ea typeface="黑体" panose="02010609060101010101" pitchFamily="49" charset="-122"/>
              </a:rPr>
              <a:t>11.5%</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4.</a:t>
            </a:r>
            <a:r>
              <a:rPr lang="zh-CN" altLang="en-US" dirty="0">
                <a:solidFill>
                  <a:schemeClr val="bg1"/>
                </a:solidFill>
                <a:latin typeface="黑体" panose="02010609060101010101" pitchFamily="49" charset="-122"/>
                <a:ea typeface="黑体" panose="02010609060101010101" pitchFamily="49" charset="-122"/>
              </a:rPr>
              <a:t>四川	</a:t>
            </a:r>
            <a:r>
              <a:rPr lang="en-US" altLang="zh-CN" dirty="0">
                <a:solidFill>
                  <a:schemeClr val="bg1"/>
                </a:solidFill>
                <a:latin typeface="黑体" panose="02010609060101010101" pitchFamily="49" charset="-122"/>
                <a:ea typeface="黑体" panose="02010609060101010101" pitchFamily="49" charset="-122"/>
              </a:rPr>
              <a:t>8.0%</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5.</a:t>
            </a:r>
            <a:r>
              <a:rPr lang="zh-CN" altLang="en-US" dirty="0">
                <a:solidFill>
                  <a:schemeClr val="bg1"/>
                </a:solidFill>
                <a:latin typeface="黑体" panose="02010609060101010101" pitchFamily="49" charset="-122"/>
                <a:ea typeface="黑体" panose="02010609060101010101" pitchFamily="49" charset="-122"/>
              </a:rPr>
              <a:t>广东	</a:t>
            </a:r>
            <a:r>
              <a:rPr lang="en-US" altLang="zh-CN" dirty="0">
                <a:solidFill>
                  <a:schemeClr val="bg1"/>
                </a:solidFill>
                <a:latin typeface="黑体" panose="02010609060101010101" pitchFamily="49" charset="-122"/>
                <a:ea typeface="黑体" panose="02010609060101010101" pitchFamily="49" charset="-122"/>
              </a:rPr>
              <a:t>7.4%</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6.</a:t>
            </a:r>
            <a:r>
              <a:rPr lang="zh-CN" altLang="en-US" dirty="0">
                <a:solidFill>
                  <a:schemeClr val="bg1"/>
                </a:solidFill>
                <a:latin typeface="黑体" panose="02010609060101010101" pitchFamily="49" charset="-122"/>
                <a:ea typeface="黑体" panose="02010609060101010101" pitchFamily="49" charset="-122"/>
              </a:rPr>
              <a:t>江西	</a:t>
            </a:r>
            <a:r>
              <a:rPr lang="en-US" altLang="zh-CN" dirty="0">
                <a:solidFill>
                  <a:schemeClr val="bg1"/>
                </a:solidFill>
                <a:latin typeface="黑体" panose="02010609060101010101" pitchFamily="49" charset="-122"/>
                <a:ea typeface="黑体" panose="02010609060101010101" pitchFamily="49" charset="-122"/>
              </a:rPr>
              <a:t>7.2%</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7.</a:t>
            </a:r>
            <a:r>
              <a:rPr lang="zh-CN" altLang="en-US" dirty="0">
                <a:solidFill>
                  <a:schemeClr val="bg1"/>
                </a:solidFill>
                <a:latin typeface="黑体" panose="02010609060101010101" pitchFamily="49" charset="-122"/>
                <a:ea typeface="黑体" panose="02010609060101010101" pitchFamily="49" charset="-122"/>
              </a:rPr>
              <a:t>河南	</a:t>
            </a:r>
            <a:r>
              <a:rPr lang="en-US" altLang="zh-CN" dirty="0">
                <a:solidFill>
                  <a:schemeClr val="bg1"/>
                </a:solidFill>
                <a:latin typeface="黑体" panose="02010609060101010101" pitchFamily="49" charset="-122"/>
                <a:ea typeface="黑体" panose="02010609060101010101" pitchFamily="49" charset="-122"/>
              </a:rPr>
              <a:t>6.7%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8.</a:t>
            </a:r>
            <a:r>
              <a:rPr lang="zh-CN" altLang="en-US" dirty="0">
                <a:solidFill>
                  <a:schemeClr val="bg1"/>
                </a:solidFill>
                <a:latin typeface="黑体" panose="02010609060101010101" pitchFamily="49" charset="-122"/>
                <a:ea typeface="黑体" panose="02010609060101010101" pitchFamily="49" charset="-122"/>
              </a:rPr>
              <a:t>贵州	</a:t>
            </a:r>
            <a:r>
              <a:rPr lang="en-US" altLang="zh-CN" dirty="0">
                <a:solidFill>
                  <a:schemeClr val="bg1"/>
                </a:solidFill>
                <a:latin typeface="黑体" panose="02010609060101010101" pitchFamily="49" charset="-122"/>
                <a:ea typeface="黑体" panose="02010609060101010101" pitchFamily="49" charset="-122"/>
              </a:rPr>
              <a:t>4.8%</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9.</a:t>
            </a:r>
            <a:r>
              <a:rPr lang="zh-CN" altLang="en-US" dirty="0">
                <a:solidFill>
                  <a:schemeClr val="bg1"/>
                </a:solidFill>
                <a:latin typeface="黑体" panose="02010609060101010101" pitchFamily="49" charset="-122"/>
                <a:ea typeface="黑体" panose="02010609060101010101" pitchFamily="49" charset="-122"/>
              </a:rPr>
              <a:t>重庆	</a:t>
            </a:r>
            <a:r>
              <a:rPr lang="en-US" altLang="zh-CN" dirty="0">
                <a:solidFill>
                  <a:schemeClr val="bg1"/>
                </a:solidFill>
                <a:latin typeface="黑体" panose="02010609060101010101" pitchFamily="49" charset="-122"/>
                <a:ea typeface="黑体" panose="02010609060101010101" pitchFamily="49" charset="-122"/>
              </a:rPr>
              <a:t>2.0%</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10.</a:t>
            </a:r>
            <a:r>
              <a:rPr lang="zh-CN" altLang="en-US" dirty="0">
                <a:solidFill>
                  <a:schemeClr val="bg1"/>
                </a:solidFill>
                <a:latin typeface="黑体" panose="02010609060101010101" pitchFamily="49" charset="-122"/>
                <a:ea typeface="黑体" panose="02010609060101010101" pitchFamily="49" charset="-122"/>
              </a:rPr>
              <a:t>安徽	</a:t>
            </a:r>
            <a:r>
              <a:rPr lang="en-US" altLang="zh-CN" dirty="0">
                <a:solidFill>
                  <a:schemeClr val="bg1"/>
                </a:solidFill>
                <a:latin typeface="黑体" panose="02010609060101010101" pitchFamily="49" charset="-122"/>
                <a:ea typeface="黑体" panose="02010609060101010101" pitchFamily="49" charset="-122"/>
              </a:rPr>
              <a:t>1.8%</a:t>
            </a:r>
            <a:endParaRPr lang="en-US" altLang="zh-CN" dirty="0">
              <a:solidFill>
                <a:schemeClr val="bg1"/>
              </a:solidFill>
              <a:latin typeface="黑体" panose="02010609060101010101" pitchFamily="49" charset="-122"/>
              <a:ea typeface="黑体" panose="02010609060101010101" pitchFamily="49" charset="-122"/>
            </a:endParaRPr>
          </a:p>
        </p:txBody>
      </p:sp>
      <p:graphicFrame>
        <p:nvGraphicFramePr>
          <p:cNvPr id="14" name="表格 13"/>
          <p:cNvGraphicFramePr>
            <a:graphicFrameLocks noGrp="1"/>
          </p:cNvGraphicFramePr>
          <p:nvPr/>
        </p:nvGraphicFramePr>
        <p:xfrm>
          <a:off x="6476474" y="2550412"/>
          <a:ext cx="5529866" cy="3436303"/>
        </p:xfrm>
        <a:graphic>
          <a:graphicData uri="http://schemas.openxmlformats.org/drawingml/2006/table">
            <a:tbl>
              <a:tblPr firstRow="1" bandRow="1">
                <a:tableStyleId>{6E25E649-3F16-4E02-A733-19D2CDBF48F0}</a:tableStyleId>
              </a:tblPr>
              <a:tblGrid>
                <a:gridCol w="1627001"/>
                <a:gridCol w="3902865"/>
              </a:tblGrid>
              <a:tr h="361552">
                <a:tc>
                  <a:txBody>
                    <a:bodyPr/>
                    <a:lstStyle/>
                    <a:p>
                      <a:pPr algn="ctr"/>
                      <a:r>
                        <a:rPr lang="zh-CN" altLang="en-US" sz="1600" dirty="0">
                          <a:latin typeface="黑体" panose="02010609060101010101" pitchFamily="49" charset="-122"/>
                          <a:ea typeface="黑体" panose="02010609060101010101" pitchFamily="49" charset="-122"/>
                        </a:rPr>
                        <a:t>时间</a:t>
                      </a:r>
                      <a:endParaRPr lang="zh-CN" altLang="en-US" sz="1600" dirty="0">
                        <a:latin typeface="黑体" panose="02010609060101010101" pitchFamily="49" charset="-122"/>
                        <a:ea typeface="黑体" panose="02010609060101010101" pitchFamily="49" charset="-122"/>
                      </a:endParaRPr>
                    </a:p>
                  </a:txBody>
                  <a:tcPr/>
                </a:tc>
                <a:tc>
                  <a:txBody>
                    <a:bodyPr/>
                    <a:lstStyle/>
                    <a:p>
                      <a:pPr algn="ctr"/>
                      <a:r>
                        <a:rPr lang="zh-CN" altLang="en-US" dirty="0">
                          <a:latin typeface="黑体" panose="02010609060101010101" pitchFamily="49" charset="-122"/>
                          <a:ea typeface="黑体" panose="02010609060101010101" pitchFamily="49" charset="-122"/>
                        </a:rPr>
                        <a:t>目的地前</a:t>
                      </a: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个省份</a:t>
                      </a:r>
                      <a:endParaRPr lang="zh-CN" altLang="en-US" dirty="0">
                        <a:latin typeface="黑体" panose="02010609060101010101" pitchFamily="49" charset="-122"/>
                        <a:ea typeface="黑体" panose="02010609060101010101" pitchFamily="49" charset="-122"/>
                      </a:endParaRPr>
                    </a:p>
                  </a:txBody>
                  <a:tcPr/>
                </a:tc>
              </a:tr>
              <a:tr h="438649">
                <a:tc>
                  <a:txBody>
                    <a:bodyPr/>
                    <a:lstStyle/>
                    <a:p>
                      <a:r>
                        <a:rPr lang="en-US" altLang="zh-CN" dirty="0" smtClean="0">
                          <a:latin typeface="黑体" panose="02010609060101010101" pitchFamily="49" charset="-122"/>
                          <a:ea typeface="黑体" panose="02010609060101010101" pitchFamily="49" charset="-122"/>
                        </a:rPr>
                        <a:t>     1</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湖南</a:t>
                      </a:r>
                      <a:r>
                        <a:rPr lang="en-US" altLang="zh-CN" dirty="0">
                          <a:latin typeface="黑体" panose="02010609060101010101" pitchFamily="49" charset="-122"/>
                          <a:ea typeface="黑体" panose="02010609060101010101" pitchFamily="49" charset="-122"/>
                        </a:rPr>
                        <a:t>26.3%</a:t>
                      </a:r>
                      <a:r>
                        <a:rPr lang="zh-CN" altLang="en-US" dirty="0">
                          <a:latin typeface="黑体" panose="02010609060101010101" pitchFamily="49" charset="-122"/>
                          <a:ea typeface="黑体" panose="02010609060101010101" pitchFamily="49" charset="-122"/>
                        </a:rPr>
                        <a:t>、湖北</a:t>
                      </a:r>
                      <a:r>
                        <a:rPr lang="en-US" altLang="zh-CN" dirty="0">
                          <a:latin typeface="黑体" panose="02010609060101010101" pitchFamily="49" charset="-122"/>
                          <a:ea typeface="黑体" panose="02010609060101010101" pitchFamily="49" charset="-122"/>
                        </a:rPr>
                        <a:t>15.1%</a:t>
                      </a:r>
                      <a:r>
                        <a:rPr lang="zh-CN" altLang="en-US" dirty="0">
                          <a:latin typeface="黑体" panose="02010609060101010101" pitchFamily="49" charset="-122"/>
                          <a:ea typeface="黑体" panose="02010609060101010101" pitchFamily="49" charset="-122"/>
                        </a:rPr>
                        <a:t>、广西</a:t>
                      </a:r>
                      <a:r>
                        <a:rPr lang="en-US" altLang="zh-CN" dirty="0">
                          <a:latin typeface="黑体" panose="02010609060101010101" pitchFamily="49" charset="-122"/>
                          <a:ea typeface="黑体" panose="02010609060101010101" pitchFamily="49" charset="-122"/>
                        </a:rPr>
                        <a:t>12.5%</a:t>
                      </a:r>
                      <a:endParaRPr lang="en-US" altLang="zh-CN" dirty="0">
                        <a:latin typeface="黑体" panose="02010609060101010101" pitchFamily="49" charset="-122"/>
                        <a:ea typeface="黑体" panose="02010609060101010101" pitchFamily="49" charset="-122"/>
                      </a:endParaRPr>
                    </a:p>
                  </a:txBody>
                  <a:tcPr anchor="ctr"/>
                </a:tc>
              </a:tr>
              <a:tr h="43864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2</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湖南</a:t>
                      </a:r>
                      <a:r>
                        <a:rPr lang="en-US" altLang="zh-CN" dirty="0">
                          <a:latin typeface="黑体" panose="02010609060101010101" pitchFamily="49" charset="-122"/>
                          <a:ea typeface="黑体" panose="02010609060101010101" pitchFamily="49" charset="-122"/>
                        </a:rPr>
                        <a:t>27.5%</a:t>
                      </a:r>
                      <a:r>
                        <a:rPr lang="zh-CN" altLang="en-US" dirty="0">
                          <a:latin typeface="黑体" panose="02010609060101010101" pitchFamily="49" charset="-122"/>
                          <a:ea typeface="黑体" panose="02010609060101010101" pitchFamily="49" charset="-122"/>
                        </a:rPr>
                        <a:t>、湖北</a:t>
                      </a:r>
                      <a:r>
                        <a:rPr lang="en-US" altLang="zh-CN" dirty="0">
                          <a:latin typeface="黑体" panose="02010609060101010101" pitchFamily="49" charset="-122"/>
                          <a:ea typeface="黑体" panose="02010609060101010101" pitchFamily="49" charset="-122"/>
                        </a:rPr>
                        <a:t>15.7%</a:t>
                      </a:r>
                      <a:r>
                        <a:rPr lang="zh-CN" altLang="en-US" dirty="0">
                          <a:latin typeface="黑体" panose="02010609060101010101" pitchFamily="49" charset="-122"/>
                          <a:ea typeface="黑体" panose="02010609060101010101" pitchFamily="49" charset="-122"/>
                        </a:rPr>
                        <a:t>、广西</a:t>
                      </a:r>
                      <a:r>
                        <a:rPr lang="en-US" altLang="zh-CN" dirty="0">
                          <a:latin typeface="黑体" panose="02010609060101010101" pitchFamily="49" charset="-122"/>
                          <a:ea typeface="黑体" panose="02010609060101010101" pitchFamily="49" charset="-122"/>
                        </a:rPr>
                        <a:t>11.9%</a:t>
                      </a:r>
                      <a:endParaRPr lang="en-US" altLang="zh-CN" dirty="0">
                        <a:latin typeface="黑体" panose="02010609060101010101" pitchFamily="49" charset="-122"/>
                        <a:ea typeface="黑体" panose="02010609060101010101" pitchFamily="49" charset="-122"/>
                      </a:endParaRPr>
                    </a:p>
                  </a:txBody>
                  <a:tcPr anchor="ctr"/>
                </a:tc>
              </a:tr>
              <a:tr h="43864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3</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湖南</a:t>
                      </a:r>
                      <a:r>
                        <a:rPr lang="en-US" altLang="zh-CN" dirty="0">
                          <a:latin typeface="黑体" panose="02010609060101010101" pitchFamily="49" charset="-122"/>
                          <a:ea typeface="黑体" panose="02010609060101010101" pitchFamily="49" charset="-122"/>
                        </a:rPr>
                        <a:t>27.2%</a:t>
                      </a:r>
                      <a:r>
                        <a:rPr lang="zh-CN" altLang="en-US" dirty="0">
                          <a:latin typeface="黑体" panose="02010609060101010101" pitchFamily="49" charset="-122"/>
                          <a:ea typeface="黑体" panose="02010609060101010101" pitchFamily="49" charset="-122"/>
                        </a:rPr>
                        <a:t>、湖北</a:t>
                      </a:r>
                      <a:r>
                        <a:rPr lang="en-US" altLang="zh-CN" dirty="0">
                          <a:latin typeface="黑体" panose="02010609060101010101" pitchFamily="49" charset="-122"/>
                          <a:ea typeface="黑体" panose="02010609060101010101" pitchFamily="49" charset="-122"/>
                        </a:rPr>
                        <a:t>15.4%</a:t>
                      </a:r>
                      <a:r>
                        <a:rPr lang="zh-CN" altLang="en-US" dirty="0">
                          <a:latin typeface="黑体" panose="02010609060101010101" pitchFamily="49" charset="-122"/>
                          <a:ea typeface="黑体" panose="02010609060101010101" pitchFamily="49" charset="-122"/>
                        </a:rPr>
                        <a:t>、广西</a:t>
                      </a:r>
                      <a:r>
                        <a:rPr lang="en-US" altLang="zh-CN" dirty="0">
                          <a:latin typeface="黑体" panose="02010609060101010101" pitchFamily="49" charset="-122"/>
                          <a:ea typeface="黑体" panose="02010609060101010101" pitchFamily="49" charset="-122"/>
                        </a:rPr>
                        <a:t>12.0%</a:t>
                      </a:r>
                      <a:endParaRPr lang="en-US" altLang="zh-CN" dirty="0">
                        <a:latin typeface="黑体" panose="02010609060101010101" pitchFamily="49" charset="-122"/>
                        <a:ea typeface="黑体" panose="02010609060101010101" pitchFamily="49" charset="-122"/>
                      </a:endParaRPr>
                    </a:p>
                  </a:txBody>
                  <a:tcPr anchor="ctr"/>
                </a:tc>
              </a:tr>
              <a:tr h="43864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4</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湖南</a:t>
                      </a:r>
                      <a:r>
                        <a:rPr lang="en-US" altLang="zh-CN" dirty="0">
                          <a:latin typeface="黑体" panose="02010609060101010101" pitchFamily="49" charset="-122"/>
                          <a:ea typeface="黑体" panose="02010609060101010101" pitchFamily="49" charset="-122"/>
                        </a:rPr>
                        <a:t>26.8%</a:t>
                      </a:r>
                      <a:r>
                        <a:rPr lang="zh-CN" altLang="en-US" dirty="0">
                          <a:latin typeface="黑体" panose="02010609060101010101" pitchFamily="49" charset="-122"/>
                          <a:ea typeface="黑体" panose="02010609060101010101" pitchFamily="49" charset="-122"/>
                        </a:rPr>
                        <a:t>、湖北</a:t>
                      </a:r>
                      <a:r>
                        <a:rPr lang="en-US" altLang="zh-CN" dirty="0">
                          <a:latin typeface="黑体" panose="02010609060101010101" pitchFamily="49" charset="-122"/>
                          <a:ea typeface="黑体" panose="02010609060101010101" pitchFamily="49" charset="-122"/>
                        </a:rPr>
                        <a:t>14.9%</a:t>
                      </a:r>
                      <a:r>
                        <a:rPr lang="zh-CN" altLang="en-US" dirty="0">
                          <a:latin typeface="黑体" panose="02010609060101010101" pitchFamily="49" charset="-122"/>
                          <a:ea typeface="黑体" panose="02010609060101010101" pitchFamily="49" charset="-122"/>
                        </a:rPr>
                        <a:t>、广西</a:t>
                      </a:r>
                      <a:r>
                        <a:rPr lang="en-US" altLang="zh-CN" dirty="0">
                          <a:latin typeface="黑体" panose="02010609060101010101" pitchFamily="49" charset="-122"/>
                          <a:ea typeface="黑体" panose="02010609060101010101" pitchFamily="49" charset="-122"/>
                        </a:rPr>
                        <a:t>11.6%</a:t>
                      </a:r>
                      <a:endParaRPr lang="en-US" altLang="zh-CN" dirty="0">
                        <a:latin typeface="黑体" panose="02010609060101010101" pitchFamily="49" charset="-122"/>
                        <a:ea typeface="黑体" panose="02010609060101010101" pitchFamily="49" charset="-122"/>
                      </a:endParaRPr>
                    </a:p>
                  </a:txBody>
                  <a:tcPr anchor="ctr"/>
                </a:tc>
              </a:tr>
              <a:tr h="43864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5</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湖南</a:t>
                      </a:r>
                      <a:r>
                        <a:rPr lang="en-US" altLang="zh-CN" dirty="0">
                          <a:latin typeface="黑体" panose="02010609060101010101" pitchFamily="49" charset="-122"/>
                          <a:ea typeface="黑体" panose="02010609060101010101" pitchFamily="49" charset="-122"/>
                        </a:rPr>
                        <a:t>26.5%</a:t>
                      </a:r>
                      <a:r>
                        <a:rPr lang="zh-CN" altLang="en-US" dirty="0">
                          <a:latin typeface="黑体" panose="02010609060101010101" pitchFamily="49" charset="-122"/>
                          <a:ea typeface="黑体" panose="02010609060101010101" pitchFamily="49" charset="-122"/>
                        </a:rPr>
                        <a:t>、湖北</a:t>
                      </a:r>
                      <a:r>
                        <a:rPr lang="en-US" altLang="zh-CN" dirty="0">
                          <a:latin typeface="黑体" panose="02010609060101010101" pitchFamily="49" charset="-122"/>
                          <a:ea typeface="黑体" panose="02010609060101010101" pitchFamily="49" charset="-122"/>
                        </a:rPr>
                        <a:t>14.5%</a:t>
                      </a:r>
                      <a:r>
                        <a:rPr lang="zh-CN" altLang="en-US" dirty="0">
                          <a:latin typeface="黑体" panose="02010609060101010101" pitchFamily="49" charset="-122"/>
                          <a:ea typeface="黑体" panose="02010609060101010101" pitchFamily="49" charset="-122"/>
                        </a:rPr>
                        <a:t>、广西</a:t>
                      </a:r>
                      <a:r>
                        <a:rPr lang="en-US" altLang="zh-CN" dirty="0">
                          <a:latin typeface="黑体" panose="02010609060101010101" pitchFamily="49" charset="-122"/>
                          <a:ea typeface="黑体" panose="02010609060101010101" pitchFamily="49" charset="-122"/>
                        </a:rPr>
                        <a:t>11.5%</a:t>
                      </a:r>
                      <a:endParaRPr lang="en-US" altLang="zh-CN" dirty="0">
                        <a:latin typeface="黑体" panose="02010609060101010101" pitchFamily="49" charset="-122"/>
                        <a:ea typeface="黑体" panose="02010609060101010101" pitchFamily="49" charset="-122"/>
                      </a:endParaRPr>
                    </a:p>
                  </a:txBody>
                  <a:tcPr anchor="ctr"/>
                </a:tc>
              </a:tr>
              <a:tr h="43864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6</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湖南</a:t>
                      </a:r>
                      <a:r>
                        <a:rPr lang="en-US" altLang="zh-CN" dirty="0">
                          <a:latin typeface="黑体" panose="02010609060101010101" pitchFamily="49" charset="-122"/>
                          <a:ea typeface="黑体" panose="02010609060101010101" pitchFamily="49" charset="-122"/>
                        </a:rPr>
                        <a:t>30.7%</a:t>
                      </a:r>
                      <a:r>
                        <a:rPr lang="zh-CN" altLang="en-US" dirty="0">
                          <a:latin typeface="黑体" panose="02010609060101010101" pitchFamily="49" charset="-122"/>
                          <a:ea typeface="黑体" panose="02010609060101010101" pitchFamily="49" charset="-122"/>
                        </a:rPr>
                        <a:t>、湖北</a:t>
                      </a:r>
                      <a:r>
                        <a:rPr lang="en-US" altLang="zh-CN" dirty="0">
                          <a:latin typeface="黑体" panose="02010609060101010101" pitchFamily="49" charset="-122"/>
                          <a:ea typeface="黑体" panose="02010609060101010101" pitchFamily="49" charset="-122"/>
                        </a:rPr>
                        <a:t>11.8%</a:t>
                      </a:r>
                      <a:r>
                        <a:rPr lang="zh-CN" altLang="en-US" dirty="0">
                          <a:latin typeface="黑体" panose="02010609060101010101" pitchFamily="49" charset="-122"/>
                          <a:ea typeface="黑体" panose="02010609060101010101" pitchFamily="49" charset="-122"/>
                        </a:rPr>
                        <a:t>、广西</a:t>
                      </a:r>
                      <a:r>
                        <a:rPr lang="en-US" altLang="zh-CN" dirty="0">
                          <a:latin typeface="黑体" panose="02010609060101010101" pitchFamily="49" charset="-122"/>
                          <a:ea typeface="黑体" panose="02010609060101010101" pitchFamily="49" charset="-122"/>
                        </a:rPr>
                        <a:t>10.2%</a:t>
                      </a:r>
                      <a:endParaRPr lang="en-US" altLang="zh-CN" dirty="0">
                        <a:latin typeface="黑体" panose="02010609060101010101" pitchFamily="49" charset="-122"/>
                        <a:ea typeface="黑体" panose="02010609060101010101" pitchFamily="49" charset="-122"/>
                      </a:endParaRPr>
                    </a:p>
                  </a:txBody>
                  <a:tcPr anchor="ctr"/>
                </a:tc>
              </a:tr>
              <a:tr h="43864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7</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湖南</a:t>
                      </a:r>
                      <a:r>
                        <a:rPr lang="en-US" altLang="zh-CN" dirty="0">
                          <a:latin typeface="黑体" panose="02010609060101010101" pitchFamily="49" charset="-122"/>
                          <a:ea typeface="黑体" panose="02010609060101010101" pitchFamily="49" charset="-122"/>
                        </a:rPr>
                        <a:t>29.7%</a:t>
                      </a:r>
                      <a:r>
                        <a:rPr lang="zh-CN" altLang="en-US" dirty="0">
                          <a:latin typeface="黑体" panose="02010609060101010101" pitchFamily="49" charset="-122"/>
                          <a:ea typeface="黑体" panose="02010609060101010101" pitchFamily="49" charset="-122"/>
                        </a:rPr>
                        <a:t>、湖北</a:t>
                      </a:r>
                      <a:r>
                        <a:rPr lang="en-US" altLang="zh-CN" dirty="0">
                          <a:latin typeface="黑体" panose="02010609060101010101" pitchFamily="49" charset="-122"/>
                          <a:ea typeface="黑体" panose="02010609060101010101" pitchFamily="49" charset="-122"/>
                        </a:rPr>
                        <a:t>14.3%</a:t>
                      </a:r>
                      <a:r>
                        <a:rPr lang="zh-CN" altLang="en-US" dirty="0">
                          <a:latin typeface="黑体" panose="02010609060101010101" pitchFamily="49" charset="-122"/>
                          <a:ea typeface="黑体" panose="02010609060101010101" pitchFamily="49" charset="-122"/>
                        </a:rPr>
                        <a:t>、广东</a:t>
                      </a:r>
                      <a:r>
                        <a:rPr lang="en-US" altLang="zh-CN" dirty="0">
                          <a:latin typeface="黑体" panose="02010609060101010101" pitchFamily="49" charset="-122"/>
                          <a:ea typeface="黑体" panose="02010609060101010101" pitchFamily="49" charset="-122"/>
                        </a:rPr>
                        <a:t>11.4%</a:t>
                      </a:r>
                      <a:endParaRPr lang="en-US" altLang="zh-CN" dirty="0">
                        <a:latin typeface="黑体" panose="02010609060101010101" pitchFamily="49" charset="-122"/>
                        <a:ea typeface="黑体" panose="02010609060101010101" pitchFamily="49" charset="-122"/>
                      </a:endParaRPr>
                    </a:p>
                  </a:txBody>
                  <a:tcPr anchor="ctr"/>
                </a:tc>
              </a:tr>
            </a:tbl>
          </a:graphicData>
        </a:graphic>
      </p:graphicFrame>
      <p:pic>
        <p:nvPicPr>
          <p:cNvPr id="13" name="Picture 2"/>
          <p:cNvPicPr>
            <a:picLocks noChangeAspect="1" noChangeArrowheads="1"/>
          </p:cNvPicPr>
          <p:nvPr/>
        </p:nvPicPr>
        <p:blipFill>
          <a:blip r:embed="rId3" cstate="print"/>
          <a:srcRect/>
          <a:stretch>
            <a:fillRect/>
          </a:stretch>
        </p:blipFill>
        <p:spPr bwMode="auto">
          <a:xfrm>
            <a:off x="164869" y="2854055"/>
            <a:ext cx="4118994" cy="2508182"/>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1.3</a:t>
            </a:r>
            <a:r>
              <a:rPr lang="zh-CN" altLang="en-US" sz="2800" dirty="0">
                <a:solidFill>
                  <a:schemeClr val="tx1"/>
                </a:solidFill>
                <a:latin typeface="黑体" panose="02010609060101010101" pitchFamily="49" charset="-122"/>
                <a:ea typeface="黑体" panose="02010609060101010101" pitchFamily="49" charset="-122"/>
              </a:rPr>
              <a:t>：国内一日游游客性别特征分析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448623" y="1182187"/>
            <a:ext cx="11466498" cy="923330"/>
          </a:xfrm>
          <a:prstGeom prst="rect">
            <a:avLst/>
          </a:prstGeom>
        </p:spPr>
        <p:txBody>
          <a:bodyPr wrap="square">
            <a:spAutoFit/>
          </a:bodyPr>
          <a:lstStyle/>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国内一日游游客</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为女性；每日出游游客性别情况如右图所示，但变化不大。</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a:p>
            <a:pPr indent="355600" algn="just">
              <a:lnSpc>
                <a:spcPct val="150000"/>
              </a:lnSpc>
            </a:pP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6" name="组合 5"/>
          <p:cNvGrpSpPr/>
          <p:nvPr/>
        </p:nvGrpSpPr>
        <p:grpSpPr>
          <a:xfrm>
            <a:off x="1363280" y="2756261"/>
            <a:ext cx="2786136" cy="2696339"/>
            <a:chOff x="4853269" y="2431662"/>
            <a:chExt cx="2624407" cy="2572190"/>
          </a:xfrm>
        </p:grpSpPr>
        <p:grpSp>
          <p:nvGrpSpPr>
            <p:cNvPr id="5" name="组合 4"/>
            <p:cNvGrpSpPr/>
            <p:nvPr/>
          </p:nvGrpSpPr>
          <p:grpSpPr>
            <a:xfrm>
              <a:off x="4853269" y="2431662"/>
              <a:ext cx="2624407" cy="2572190"/>
              <a:chOff x="4853269" y="2431662"/>
              <a:chExt cx="2624407" cy="2572190"/>
            </a:xfrm>
          </p:grpSpPr>
          <p:sp>
            <p:nvSpPr>
              <p:cNvPr id="2" name="椭圆 1"/>
              <p:cNvSpPr/>
              <p:nvPr/>
            </p:nvSpPr>
            <p:spPr>
              <a:xfrm>
                <a:off x="4853269" y="2431662"/>
                <a:ext cx="2624407" cy="2572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黑体" panose="02010609060101010101" pitchFamily="49" charset="-122"/>
                  <a:ea typeface="黑体" panose="02010609060101010101" pitchFamily="49" charset="-122"/>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5976815" y="3017345"/>
                <a:ext cx="1261076" cy="1164070"/>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5002602" y="2969636"/>
                <a:ext cx="1148668" cy="1211781"/>
              </a:xfrm>
              <a:prstGeom prst="rect">
                <a:avLst/>
              </a:prstGeom>
              <a:noFill/>
              <a:ln w="9525">
                <a:noFill/>
                <a:miter lim="800000"/>
                <a:headEnd/>
                <a:tailEnd/>
              </a:ln>
            </p:spPr>
          </p:pic>
          <p:sp>
            <p:nvSpPr>
              <p:cNvPr id="11" name="文本框 10"/>
              <p:cNvSpPr txBox="1"/>
              <p:nvPr/>
            </p:nvSpPr>
            <p:spPr>
              <a:xfrm>
                <a:off x="5330896" y="4149971"/>
                <a:ext cx="1027756" cy="440408"/>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32% </a:t>
                </a:r>
                <a:endParaRPr lang="zh-CN" altLang="en-US" sz="2400" dirty="0">
                  <a:solidFill>
                    <a:schemeClr val="bg1"/>
                  </a:solidFill>
                  <a:latin typeface="黑体" panose="02010609060101010101" pitchFamily="49" charset="-122"/>
                  <a:ea typeface="黑体" panose="02010609060101010101" pitchFamily="49" charset="-122"/>
                </a:endParaRPr>
              </a:p>
            </p:txBody>
          </p:sp>
        </p:grpSp>
        <p:sp>
          <p:nvSpPr>
            <p:cNvPr id="16" name="文本框 15"/>
            <p:cNvSpPr txBox="1"/>
            <p:nvPr/>
          </p:nvSpPr>
          <p:spPr>
            <a:xfrm>
              <a:off x="6438083" y="4149971"/>
              <a:ext cx="1027756" cy="440408"/>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68% </a:t>
              </a:r>
              <a:endParaRPr lang="zh-CN" altLang="en-US" sz="2400" dirty="0">
                <a:solidFill>
                  <a:schemeClr val="bg1"/>
                </a:solidFill>
                <a:latin typeface="黑体" panose="02010609060101010101" pitchFamily="49" charset="-122"/>
                <a:ea typeface="黑体" panose="02010609060101010101" pitchFamily="49" charset="-122"/>
              </a:endParaRPr>
            </a:p>
          </p:txBody>
        </p:sp>
      </p:grpSp>
      <p:sp>
        <p:nvSpPr>
          <p:cNvPr id="8" name="灯片编号占位符 7"/>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5" name="图片 14"/>
          <p:cNvPicPr>
            <a:picLocks noChangeAspect="1"/>
          </p:cNvPicPr>
          <p:nvPr/>
        </p:nvPicPr>
        <p:blipFill>
          <a:blip r:embed="rId4" cstate="print"/>
          <a:stretch>
            <a:fillRect/>
          </a:stretch>
        </p:blipFill>
        <p:spPr>
          <a:xfrm>
            <a:off x="10367319" y="62776"/>
            <a:ext cx="833521" cy="763300"/>
          </a:xfrm>
          <a:prstGeom prst="rect">
            <a:avLst/>
          </a:prstGeom>
        </p:spPr>
      </p:pic>
      <p:pic>
        <p:nvPicPr>
          <p:cNvPr id="17" name="图片 16"/>
          <p:cNvPicPr>
            <a:picLocks noChangeAspect="1"/>
          </p:cNvPicPr>
          <p:nvPr/>
        </p:nvPicPr>
        <p:blipFill>
          <a:blip r:embed="rId5"/>
          <a:stretch>
            <a:fillRect/>
          </a:stretch>
        </p:blipFill>
        <p:spPr>
          <a:xfrm>
            <a:off x="11200841" y="62776"/>
            <a:ext cx="890522" cy="761206"/>
          </a:xfrm>
          <a:prstGeom prst="rect">
            <a:avLst/>
          </a:prstGeom>
        </p:spPr>
      </p:pic>
      <p:graphicFrame>
        <p:nvGraphicFramePr>
          <p:cNvPr id="19" name="图表 18"/>
          <p:cNvGraphicFramePr/>
          <p:nvPr/>
        </p:nvGraphicFramePr>
        <p:xfrm>
          <a:off x="5087982" y="2266404"/>
          <a:ext cx="6589813" cy="376545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1.4</a:t>
            </a:r>
            <a:r>
              <a:rPr lang="zh-CN" altLang="en-US" sz="2800" dirty="0">
                <a:solidFill>
                  <a:schemeClr val="tx1"/>
                </a:solidFill>
                <a:latin typeface="黑体" panose="02010609060101010101" pitchFamily="49" charset="-122"/>
                <a:ea typeface="黑体" panose="02010609060101010101" pitchFamily="49" charset="-122"/>
              </a:rPr>
              <a:t>：国内一日游游客年龄特征分析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81246" y="1063524"/>
            <a:ext cx="11138430" cy="923330"/>
          </a:xfrm>
          <a:prstGeom prst="rect">
            <a:avLst/>
          </a:prstGeom>
        </p:spPr>
        <p:txBody>
          <a:bodyPr wrap="square">
            <a:spAutoFit/>
          </a:bodyPr>
          <a:lstStyle/>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国内一日游游客年龄分布特征是</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岁及以下的少年占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15-24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岁青年占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25-44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岁的壮盛年占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45-64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岁的中年占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岁及以上的老年占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；每日出游游客年龄情况如右图所示。</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灯片编号占位符 7"/>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5" name="图片 14"/>
          <p:cNvPicPr>
            <a:picLocks noChangeAspect="1"/>
          </p:cNvPicPr>
          <p:nvPr/>
        </p:nvPicPr>
        <p:blipFill>
          <a:blip r:embed="rId3" cstate="print"/>
          <a:stretch>
            <a:fillRect/>
          </a:stretch>
        </p:blipFill>
        <p:spPr>
          <a:xfrm>
            <a:off x="10367319" y="62776"/>
            <a:ext cx="833521" cy="763300"/>
          </a:xfrm>
          <a:prstGeom prst="rect">
            <a:avLst/>
          </a:prstGeom>
        </p:spPr>
      </p:pic>
      <p:pic>
        <p:nvPicPr>
          <p:cNvPr id="17" name="图片 16"/>
          <p:cNvPicPr>
            <a:picLocks noChangeAspect="1"/>
          </p:cNvPicPr>
          <p:nvPr/>
        </p:nvPicPr>
        <p:blipFill>
          <a:blip r:embed="rId4"/>
          <a:stretch>
            <a:fillRect/>
          </a:stretch>
        </p:blipFill>
        <p:spPr>
          <a:xfrm>
            <a:off x="11200841" y="62776"/>
            <a:ext cx="890522" cy="761206"/>
          </a:xfrm>
          <a:prstGeom prst="rect">
            <a:avLst/>
          </a:prstGeom>
        </p:spPr>
      </p:pic>
      <p:graphicFrame>
        <p:nvGraphicFramePr>
          <p:cNvPr id="19" name="图表 18"/>
          <p:cNvGraphicFramePr/>
          <p:nvPr/>
        </p:nvGraphicFramePr>
        <p:xfrm>
          <a:off x="5087982" y="2266404"/>
          <a:ext cx="6589813" cy="376545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8" name="图表 17"/>
          <p:cNvGraphicFramePr/>
          <p:nvPr/>
        </p:nvGraphicFramePr>
        <p:xfrm>
          <a:off x="397291" y="2629688"/>
          <a:ext cx="4039329" cy="3116047"/>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1.5</a:t>
            </a:r>
            <a:r>
              <a:rPr lang="zh-CN" altLang="en-US" sz="2800" dirty="0">
                <a:solidFill>
                  <a:schemeClr val="tx1"/>
                </a:solidFill>
                <a:latin typeface="黑体" panose="02010609060101010101" pitchFamily="49" charset="-122"/>
                <a:ea typeface="黑体" panose="02010609060101010101" pitchFamily="49" charset="-122"/>
              </a:rPr>
              <a:t>：国内一日游游客交通工具分析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767273" y="823581"/>
            <a:ext cx="10756795" cy="1169551"/>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国内一日游游客使用交通工具中汽车占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、飞机占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、火车占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；每日出游游客交通工具乘坐情况如右图所示。</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2" name="图片 11"/>
          <p:cNvPicPr>
            <a:picLocks noChangeAspect="1"/>
          </p:cNvPicPr>
          <p:nvPr/>
        </p:nvPicPr>
        <p:blipFill>
          <a:blip r:embed="rId2"/>
          <a:stretch>
            <a:fillRect/>
          </a:stretch>
        </p:blipFill>
        <p:spPr>
          <a:xfrm>
            <a:off x="1245050" y="2446823"/>
            <a:ext cx="1013170" cy="668705"/>
          </a:xfrm>
          <a:prstGeom prst="rect">
            <a:avLst/>
          </a:prstGeom>
        </p:spPr>
      </p:pic>
      <p:pic>
        <p:nvPicPr>
          <p:cNvPr id="15" name="图片 14"/>
          <p:cNvPicPr>
            <a:picLocks noChangeAspect="1"/>
          </p:cNvPicPr>
          <p:nvPr/>
        </p:nvPicPr>
        <p:blipFill>
          <a:blip r:embed="rId3"/>
          <a:stretch>
            <a:fillRect/>
          </a:stretch>
        </p:blipFill>
        <p:spPr>
          <a:xfrm>
            <a:off x="1245050" y="3576907"/>
            <a:ext cx="1013169" cy="680235"/>
          </a:xfrm>
          <a:prstGeom prst="rect">
            <a:avLst/>
          </a:prstGeom>
        </p:spPr>
      </p:pic>
      <p:pic>
        <p:nvPicPr>
          <p:cNvPr id="17" name="图片 16"/>
          <p:cNvPicPr>
            <a:picLocks noChangeAspect="1"/>
          </p:cNvPicPr>
          <p:nvPr/>
        </p:nvPicPr>
        <p:blipFill>
          <a:blip r:embed="rId4"/>
          <a:stretch>
            <a:fillRect/>
          </a:stretch>
        </p:blipFill>
        <p:spPr>
          <a:xfrm>
            <a:off x="1245050" y="4726079"/>
            <a:ext cx="1013169" cy="680235"/>
          </a:xfrm>
          <a:prstGeom prst="rect">
            <a:avLst/>
          </a:prstGeom>
        </p:spPr>
      </p:pic>
      <p:sp>
        <p:nvSpPr>
          <p:cNvPr id="20" name="文本框 19"/>
          <p:cNvSpPr txBox="1"/>
          <p:nvPr/>
        </p:nvSpPr>
        <p:spPr>
          <a:xfrm>
            <a:off x="2495078" y="2500475"/>
            <a:ext cx="1918224"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汽车</a:t>
            </a:r>
            <a:r>
              <a:rPr lang="en-US" altLang="zh-CN" sz="2000" dirty="0">
                <a:solidFill>
                  <a:schemeClr val="bg1"/>
                </a:solidFill>
                <a:latin typeface="黑体" panose="02010609060101010101" pitchFamily="49" charset="-122"/>
                <a:ea typeface="黑体" panose="02010609060101010101" pitchFamily="49" charset="-122"/>
              </a:rPr>
              <a:t>34%</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1" name="文本框 20"/>
          <p:cNvSpPr txBox="1"/>
          <p:nvPr/>
        </p:nvSpPr>
        <p:spPr>
          <a:xfrm>
            <a:off x="2495078" y="3716969"/>
            <a:ext cx="1918224"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飞机</a:t>
            </a:r>
            <a:r>
              <a:rPr lang="en-US" altLang="zh-CN" sz="2000" dirty="0">
                <a:solidFill>
                  <a:schemeClr val="bg1"/>
                </a:solidFill>
                <a:latin typeface="黑体" panose="02010609060101010101" pitchFamily="49" charset="-122"/>
                <a:ea typeface="黑体" panose="02010609060101010101" pitchFamily="49" charset="-122"/>
              </a:rPr>
              <a:t>6%</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2" name="文本框 21"/>
          <p:cNvSpPr txBox="1"/>
          <p:nvPr/>
        </p:nvSpPr>
        <p:spPr>
          <a:xfrm>
            <a:off x="2495078" y="4866141"/>
            <a:ext cx="1918224"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火车</a:t>
            </a:r>
            <a:r>
              <a:rPr lang="en-US" altLang="zh-CN" sz="2000" dirty="0">
                <a:solidFill>
                  <a:schemeClr val="bg1"/>
                </a:solidFill>
                <a:latin typeface="黑体" panose="02010609060101010101" pitchFamily="49" charset="-122"/>
                <a:ea typeface="黑体" panose="02010609060101010101" pitchFamily="49" charset="-122"/>
              </a:rPr>
              <a:t>60%</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4" name="图片 13"/>
          <p:cNvPicPr>
            <a:picLocks noChangeAspect="1"/>
          </p:cNvPicPr>
          <p:nvPr/>
        </p:nvPicPr>
        <p:blipFill>
          <a:blip r:embed="rId5" cstate="print"/>
          <a:stretch>
            <a:fillRect/>
          </a:stretch>
        </p:blipFill>
        <p:spPr>
          <a:xfrm>
            <a:off x="10367319" y="62776"/>
            <a:ext cx="833521" cy="763300"/>
          </a:xfrm>
          <a:prstGeom prst="rect">
            <a:avLst/>
          </a:prstGeom>
        </p:spPr>
      </p:pic>
      <p:pic>
        <p:nvPicPr>
          <p:cNvPr id="16" name="图片 15"/>
          <p:cNvPicPr>
            <a:picLocks noChangeAspect="1"/>
          </p:cNvPicPr>
          <p:nvPr/>
        </p:nvPicPr>
        <p:blipFill>
          <a:blip r:embed="rId6"/>
          <a:stretch>
            <a:fillRect/>
          </a:stretch>
        </p:blipFill>
        <p:spPr>
          <a:xfrm>
            <a:off x="11200841" y="62776"/>
            <a:ext cx="890522" cy="761206"/>
          </a:xfrm>
          <a:prstGeom prst="rect">
            <a:avLst/>
          </a:prstGeom>
        </p:spPr>
      </p:pic>
      <p:graphicFrame>
        <p:nvGraphicFramePr>
          <p:cNvPr id="26" name="图表 25"/>
          <p:cNvGraphicFramePr/>
          <p:nvPr/>
        </p:nvGraphicFramePr>
        <p:xfrm>
          <a:off x="4711604" y="2084267"/>
          <a:ext cx="6966192" cy="3765450"/>
        </p:xfrm>
        <a:graphic>
          <a:graphicData uri="http://schemas.openxmlformats.org/drawingml/2006/chart">
            <c:chart xmlns:c="http://schemas.openxmlformats.org/drawingml/2006/chart" xmlns:r="http://schemas.openxmlformats.org/officeDocument/2006/relationships" r:id="rId1"/>
          </a:graphicData>
        </a:graphic>
      </p:graphicFrame>
      <p:sp>
        <p:nvSpPr>
          <p:cNvPr id="2" name="文本框 1"/>
          <p:cNvSpPr txBox="1"/>
          <p:nvPr/>
        </p:nvSpPr>
        <p:spPr>
          <a:xfrm>
            <a:off x="1245050" y="6183624"/>
            <a:ext cx="6416991" cy="307777"/>
          </a:xfrm>
          <a:prstGeom prst="rect">
            <a:avLst/>
          </a:prstGeom>
          <a:noFill/>
        </p:spPr>
        <p:txBody>
          <a:bodyPr wrap="square" rtlCol="0">
            <a:spAutoFit/>
          </a:bodyPr>
          <a:lstStyle/>
          <a:p>
            <a:r>
              <a:rPr lang="zh-CN" altLang="en-US" sz="1400" dirty="0">
                <a:solidFill>
                  <a:schemeClr val="bg1"/>
                </a:solidFill>
                <a:latin typeface="黑体" panose="02010609060101010101" pitchFamily="49" charset="-122"/>
                <a:ea typeface="黑体" panose="02010609060101010101" pitchFamily="49" charset="-122"/>
              </a:rPr>
              <a:t>注：国内一日游游客交通抽样省内一日游游客进行分析，省外游客无数据</a:t>
            </a:r>
            <a:endParaRPr lang="zh-CN" altLang="en-US" sz="1400"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2.1</a:t>
            </a:r>
            <a:r>
              <a:rPr lang="zh-CN" altLang="en-US" sz="2800" dirty="0">
                <a:solidFill>
                  <a:schemeClr val="tx1"/>
                </a:solidFill>
                <a:latin typeface="黑体" panose="02010609060101010101" pitchFamily="49" charset="-122"/>
                <a:ea typeface="黑体" panose="02010609060101010101" pitchFamily="49" charset="-122"/>
              </a:rPr>
              <a:t>：深圳国内过夜游游客日走势</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899306" cy="158369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spcAft>
                <a:spcPts val="0"/>
              </a:spcAft>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深圳出发到国内其它城市过夜游的游客共计</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307.2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万人次，其中</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日出行呈高峰状态。建议重要节日前一周在主要交通枢纽布置相关餐饮、交通、住宿指引。</a:t>
            </a:r>
            <a:endParaRPr lang="zh-CN" altLang="en-US" dirty="0"/>
          </a:p>
          <a:p>
            <a:pPr indent="355600" algn="just">
              <a:lnSpc>
                <a:spcPct val="150000"/>
              </a:lnSpc>
              <a:spcAft>
                <a:spcPts val="0"/>
              </a:spcAft>
            </a:pP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2" cstate="print"/>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graphicFrame>
        <p:nvGraphicFramePr>
          <p:cNvPr id="10" name="图表 9"/>
          <p:cNvGraphicFramePr/>
          <p:nvPr/>
        </p:nvGraphicFramePr>
        <p:xfrm>
          <a:off x="1585452" y="2119821"/>
          <a:ext cx="9062396" cy="423653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2.2</a:t>
            </a:r>
            <a:r>
              <a:rPr lang="zh-CN" altLang="en-US" sz="2800" dirty="0">
                <a:solidFill>
                  <a:schemeClr val="tx1"/>
                </a:solidFill>
                <a:latin typeface="黑体" panose="02010609060101010101" pitchFamily="49" charset="-122"/>
                <a:ea typeface="黑体" panose="02010609060101010101" pitchFamily="49" charset="-122"/>
              </a:rPr>
              <a:t>：国内过夜游游客目的地分析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589448" y="751620"/>
            <a:ext cx="10702495" cy="1169551"/>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从深圳出发到国内其它城市停留过夜的游客目的地前</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个省份依次是：湖南、广东、湖北、广西、四川、河南、江西、贵州、重庆、陕西。</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3" name="图片 12"/>
          <p:cNvPicPr>
            <a:picLocks noChangeAspect="1"/>
          </p:cNvPicPr>
          <p:nvPr/>
        </p:nvPicPr>
        <p:blipFill>
          <a:blip r:embed="rId1" cstate="print"/>
          <a:stretch>
            <a:fillRect/>
          </a:stretch>
        </p:blipFill>
        <p:spPr>
          <a:xfrm>
            <a:off x="10367319" y="62776"/>
            <a:ext cx="833521" cy="763300"/>
          </a:xfrm>
          <a:prstGeom prst="rect">
            <a:avLst/>
          </a:prstGeom>
        </p:spPr>
      </p:pic>
      <p:pic>
        <p:nvPicPr>
          <p:cNvPr id="14" name="图片 13"/>
          <p:cNvPicPr>
            <a:picLocks noChangeAspect="1"/>
          </p:cNvPicPr>
          <p:nvPr/>
        </p:nvPicPr>
        <p:blipFill>
          <a:blip r:embed="rId2"/>
          <a:stretch>
            <a:fillRect/>
          </a:stretch>
        </p:blipFill>
        <p:spPr>
          <a:xfrm>
            <a:off x="11200841" y="62776"/>
            <a:ext cx="890522" cy="761206"/>
          </a:xfrm>
          <a:prstGeom prst="rect">
            <a:avLst/>
          </a:prstGeom>
        </p:spPr>
      </p:pic>
      <p:sp>
        <p:nvSpPr>
          <p:cNvPr id="16" name="文本框 15"/>
          <p:cNvSpPr txBox="1"/>
          <p:nvPr/>
        </p:nvSpPr>
        <p:spPr>
          <a:xfrm>
            <a:off x="6826590" y="2050646"/>
            <a:ext cx="4465353" cy="369332"/>
          </a:xfrm>
          <a:prstGeom prst="rect">
            <a:avLst/>
          </a:prstGeom>
          <a:noFill/>
        </p:spPr>
        <p:txBody>
          <a:bodyPr wrap="square" rtlCol="0">
            <a:spAutoFit/>
          </a:bodyPr>
          <a:lstStyle/>
          <a:p>
            <a:r>
              <a:rPr lang="zh-CN" altLang="en-US" b="1" dirty="0">
                <a:solidFill>
                  <a:schemeClr val="bg1"/>
                </a:solidFill>
                <a:latin typeface="黑体" panose="02010609060101010101" pitchFamily="49" charset="-122"/>
                <a:ea typeface="黑体" panose="02010609060101010101" pitchFamily="49" charset="-122"/>
              </a:rPr>
              <a:t>国内过夜游游客目的地前</a:t>
            </a:r>
            <a:r>
              <a:rPr lang="en-US" altLang="zh-CN" b="1" dirty="0">
                <a:solidFill>
                  <a:schemeClr val="bg1"/>
                </a:solidFill>
                <a:latin typeface="黑体" panose="02010609060101010101" pitchFamily="49" charset="-122"/>
                <a:ea typeface="黑体" panose="02010609060101010101" pitchFamily="49" charset="-122"/>
              </a:rPr>
              <a:t>3</a:t>
            </a:r>
            <a:r>
              <a:rPr lang="zh-CN" altLang="en-US" b="1" dirty="0">
                <a:solidFill>
                  <a:schemeClr val="bg1"/>
                </a:solidFill>
                <a:latin typeface="黑体" panose="02010609060101010101" pitchFamily="49" charset="-122"/>
                <a:ea typeface="黑体" panose="02010609060101010101" pitchFamily="49" charset="-122"/>
              </a:rPr>
              <a:t>个省份（按日）</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5" name="矩形 4"/>
          <p:cNvSpPr/>
          <p:nvPr/>
        </p:nvSpPr>
        <p:spPr>
          <a:xfrm>
            <a:off x="4416446" y="2788786"/>
            <a:ext cx="2053721" cy="2862322"/>
          </a:xfrm>
          <a:prstGeom prst="rect">
            <a:avLst/>
          </a:prstGeom>
        </p:spPr>
        <p:txBody>
          <a:bodyPr wrap="square">
            <a:spAutoFit/>
          </a:bodyPr>
          <a:lstStyle/>
          <a:p>
            <a:r>
              <a:rPr lang="en-US" altLang="zh-CN" dirty="0">
                <a:solidFill>
                  <a:schemeClr val="bg1"/>
                </a:solidFill>
                <a:latin typeface="黑体" panose="02010609060101010101" pitchFamily="49" charset="-122"/>
                <a:ea typeface="黑体" panose="02010609060101010101" pitchFamily="49" charset="-122"/>
              </a:rPr>
              <a:t>1.</a:t>
            </a:r>
            <a:r>
              <a:rPr lang="zh-CN" altLang="en-US" dirty="0">
                <a:solidFill>
                  <a:schemeClr val="bg1"/>
                </a:solidFill>
                <a:latin typeface="黑体" panose="02010609060101010101" pitchFamily="49" charset="-122"/>
                <a:ea typeface="黑体" panose="02010609060101010101" pitchFamily="49" charset="-122"/>
              </a:rPr>
              <a:t>湖南	</a:t>
            </a:r>
            <a:r>
              <a:rPr lang="en-US" altLang="zh-CN" dirty="0">
                <a:solidFill>
                  <a:schemeClr val="bg1"/>
                </a:solidFill>
                <a:latin typeface="黑体" panose="02010609060101010101" pitchFamily="49" charset="-122"/>
                <a:ea typeface="黑体" panose="02010609060101010101" pitchFamily="49" charset="-122"/>
              </a:rPr>
              <a:t>24.2%</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2.</a:t>
            </a:r>
            <a:r>
              <a:rPr lang="zh-CN" altLang="en-US" dirty="0">
                <a:solidFill>
                  <a:schemeClr val="bg1"/>
                </a:solidFill>
                <a:latin typeface="黑体" panose="02010609060101010101" pitchFamily="49" charset="-122"/>
                <a:ea typeface="黑体" panose="02010609060101010101" pitchFamily="49" charset="-122"/>
              </a:rPr>
              <a:t>广东	</a:t>
            </a:r>
            <a:r>
              <a:rPr lang="en-US" altLang="zh-CN" dirty="0">
                <a:solidFill>
                  <a:schemeClr val="bg1"/>
                </a:solidFill>
                <a:latin typeface="黑体" panose="02010609060101010101" pitchFamily="49" charset="-122"/>
                <a:ea typeface="黑体" panose="02010609060101010101" pitchFamily="49" charset="-122"/>
              </a:rPr>
              <a:t>17.7%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3.</a:t>
            </a:r>
            <a:r>
              <a:rPr lang="zh-CN" altLang="en-US" dirty="0">
                <a:solidFill>
                  <a:schemeClr val="bg1"/>
                </a:solidFill>
                <a:latin typeface="黑体" panose="02010609060101010101" pitchFamily="49" charset="-122"/>
                <a:ea typeface="黑体" panose="02010609060101010101" pitchFamily="49" charset="-122"/>
              </a:rPr>
              <a:t>湖北	</a:t>
            </a:r>
            <a:r>
              <a:rPr lang="en-US" altLang="zh-CN" dirty="0">
                <a:solidFill>
                  <a:schemeClr val="bg1"/>
                </a:solidFill>
                <a:latin typeface="黑体" panose="02010609060101010101" pitchFamily="49" charset="-122"/>
                <a:ea typeface="黑体" panose="02010609060101010101" pitchFamily="49" charset="-122"/>
              </a:rPr>
              <a:t>13.0%</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4.</a:t>
            </a:r>
            <a:r>
              <a:rPr lang="zh-CN" altLang="en-US" dirty="0">
                <a:solidFill>
                  <a:schemeClr val="bg1"/>
                </a:solidFill>
                <a:latin typeface="黑体" panose="02010609060101010101" pitchFamily="49" charset="-122"/>
                <a:ea typeface="黑体" panose="02010609060101010101" pitchFamily="49" charset="-122"/>
              </a:rPr>
              <a:t>广西	</a:t>
            </a:r>
            <a:r>
              <a:rPr lang="en-US" altLang="zh-CN" dirty="0">
                <a:solidFill>
                  <a:schemeClr val="bg1"/>
                </a:solidFill>
                <a:latin typeface="黑体" panose="02010609060101010101" pitchFamily="49" charset="-122"/>
                <a:ea typeface="黑体" panose="02010609060101010101" pitchFamily="49" charset="-122"/>
              </a:rPr>
              <a:t>11.0%</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5.</a:t>
            </a:r>
            <a:r>
              <a:rPr lang="zh-CN" altLang="en-US" dirty="0">
                <a:solidFill>
                  <a:schemeClr val="bg1"/>
                </a:solidFill>
                <a:latin typeface="黑体" panose="02010609060101010101" pitchFamily="49" charset="-122"/>
                <a:ea typeface="黑体" panose="02010609060101010101" pitchFamily="49" charset="-122"/>
              </a:rPr>
              <a:t>四川	</a:t>
            </a:r>
            <a:r>
              <a:rPr lang="en-US" altLang="zh-CN" dirty="0">
                <a:solidFill>
                  <a:schemeClr val="bg1"/>
                </a:solidFill>
                <a:latin typeface="黑体" panose="02010609060101010101" pitchFamily="49" charset="-122"/>
                <a:ea typeface="黑体" panose="02010609060101010101" pitchFamily="49" charset="-122"/>
              </a:rPr>
              <a:t>7.4%</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6.</a:t>
            </a:r>
            <a:r>
              <a:rPr lang="zh-CN" altLang="en-US" dirty="0">
                <a:solidFill>
                  <a:schemeClr val="bg1"/>
                </a:solidFill>
                <a:latin typeface="黑体" panose="02010609060101010101" pitchFamily="49" charset="-122"/>
                <a:ea typeface="黑体" panose="02010609060101010101" pitchFamily="49" charset="-122"/>
              </a:rPr>
              <a:t>河南	</a:t>
            </a:r>
            <a:r>
              <a:rPr lang="en-US" altLang="zh-CN" dirty="0">
                <a:solidFill>
                  <a:schemeClr val="bg1"/>
                </a:solidFill>
                <a:latin typeface="黑体" panose="02010609060101010101" pitchFamily="49" charset="-122"/>
                <a:ea typeface="黑体" panose="02010609060101010101" pitchFamily="49" charset="-122"/>
              </a:rPr>
              <a:t>6.1%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7.</a:t>
            </a:r>
            <a:r>
              <a:rPr lang="zh-CN" altLang="en-US" dirty="0">
                <a:solidFill>
                  <a:schemeClr val="bg1"/>
                </a:solidFill>
                <a:latin typeface="黑体" panose="02010609060101010101" pitchFamily="49" charset="-122"/>
                <a:ea typeface="黑体" panose="02010609060101010101" pitchFamily="49" charset="-122"/>
              </a:rPr>
              <a:t>江西	</a:t>
            </a:r>
            <a:r>
              <a:rPr lang="en-US" altLang="zh-CN" dirty="0">
                <a:solidFill>
                  <a:schemeClr val="bg1"/>
                </a:solidFill>
                <a:latin typeface="黑体" panose="02010609060101010101" pitchFamily="49" charset="-122"/>
                <a:ea typeface="黑体" panose="02010609060101010101" pitchFamily="49" charset="-122"/>
              </a:rPr>
              <a:t>5.1%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8.</a:t>
            </a:r>
            <a:r>
              <a:rPr lang="zh-CN" altLang="en-US" dirty="0">
                <a:solidFill>
                  <a:schemeClr val="bg1"/>
                </a:solidFill>
                <a:latin typeface="黑体" panose="02010609060101010101" pitchFamily="49" charset="-122"/>
                <a:ea typeface="黑体" panose="02010609060101010101" pitchFamily="49" charset="-122"/>
              </a:rPr>
              <a:t>贵州	</a:t>
            </a:r>
            <a:r>
              <a:rPr lang="en-US" altLang="zh-CN" dirty="0">
                <a:solidFill>
                  <a:schemeClr val="bg1"/>
                </a:solidFill>
                <a:latin typeface="黑体" panose="02010609060101010101" pitchFamily="49" charset="-122"/>
                <a:ea typeface="黑体" panose="02010609060101010101" pitchFamily="49" charset="-122"/>
              </a:rPr>
              <a:t>3.6%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9.</a:t>
            </a:r>
            <a:r>
              <a:rPr lang="zh-CN" altLang="en-US" dirty="0">
                <a:solidFill>
                  <a:schemeClr val="bg1"/>
                </a:solidFill>
                <a:latin typeface="黑体" panose="02010609060101010101" pitchFamily="49" charset="-122"/>
                <a:ea typeface="黑体" panose="02010609060101010101" pitchFamily="49" charset="-122"/>
              </a:rPr>
              <a:t>重庆	</a:t>
            </a:r>
            <a:r>
              <a:rPr lang="en-US" altLang="zh-CN" dirty="0">
                <a:solidFill>
                  <a:schemeClr val="bg1"/>
                </a:solidFill>
                <a:latin typeface="黑体" panose="02010609060101010101" pitchFamily="49" charset="-122"/>
                <a:ea typeface="黑体" panose="02010609060101010101" pitchFamily="49" charset="-122"/>
              </a:rPr>
              <a:t>3.3%</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10.</a:t>
            </a:r>
            <a:r>
              <a:rPr lang="zh-CN" altLang="en-US" dirty="0">
                <a:solidFill>
                  <a:schemeClr val="bg1"/>
                </a:solidFill>
                <a:latin typeface="黑体" panose="02010609060101010101" pitchFamily="49" charset="-122"/>
                <a:ea typeface="黑体" panose="02010609060101010101" pitchFamily="49" charset="-122"/>
              </a:rPr>
              <a:t>陕西	</a:t>
            </a:r>
            <a:r>
              <a:rPr lang="en-US" altLang="zh-CN" dirty="0">
                <a:solidFill>
                  <a:schemeClr val="bg1"/>
                </a:solidFill>
                <a:latin typeface="黑体" panose="02010609060101010101" pitchFamily="49" charset="-122"/>
                <a:ea typeface="黑体" panose="02010609060101010101" pitchFamily="49" charset="-122"/>
              </a:rPr>
              <a:t>1.6%</a:t>
            </a:r>
            <a:endParaRPr lang="en-US" altLang="zh-CN" dirty="0">
              <a:solidFill>
                <a:schemeClr val="bg1"/>
              </a:solidFill>
              <a:latin typeface="黑体" panose="02010609060101010101" pitchFamily="49" charset="-122"/>
              <a:ea typeface="黑体" panose="02010609060101010101" pitchFamily="49" charset="-122"/>
            </a:endParaRPr>
          </a:p>
        </p:txBody>
      </p:sp>
      <p:graphicFrame>
        <p:nvGraphicFramePr>
          <p:cNvPr id="17" name="表格 16"/>
          <p:cNvGraphicFramePr>
            <a:graphicFrameLocks noGrp="1"/>
          </p:cNvGraphicFramePr>
          <p:nvPr/>
        </p:nvGraphicFramePr>
        <p:xfrm>
          <a:off x="6476474" y="2626084"/>
          <a:ext cx="5529866" cy="3278888"/>
        </p:xfrm>
        <a:graphic>
          <a:graphicData uri="http://schemas.openxmlformats.org/drawingml/2006/table">
            <a:tbl>
              <a:tblPr firstRow="1" bandRow="1">
                <a:tableStyleId>{6E25E649-3F16-4E02-A733-19D2CDBF48F0}</a:tableStyleId>
              </a:tblPr>
              <a:tblGrid>
                <a:gridCol w="1627001"/>
                <a:gridCol w="3902865"/>
              </a:tblGrid>
              <a:tr h="390578">
                <a:tc>
                  <a:txBody>
                    <a:bodyPr/>
                    <a:lstStyle/>
                    <a:p>
                      <a:pPr algn="ctr"/>
                      <a:r>
                        <a:rPr lang="zh-CN" altLang="en-US" sz="1600" dirty="0">
                          <a:latin typeface="黑体" panose="02010609060101010101" pitchFamily="49" charset="-122"/>
                          <a:ea typeface="黑体" panose="02010609060101010101" pitchFamily="49" charset="-122"/>
                        </a:rPr>
                        <a:t>时间</a:t>
                      </a:r>
                      <a:endParaRPr lang="zh-CN" altLang="en-US" sz="1600" dirty="0">
                        <a:latin typeface="黑体" panose="02010609060101010101" pitchFamily="49" charset="-122"/>
                        <a:ea typeface="黑体" panose="02010609060101010101" pitchFamily="49" charset="-122"/>
                      </a:endParaRPr>
                    </a:p>
                  </a:txBody>
                  <a:tcPr/>
                </a:tc>
                <a:tc>
                  <a:txBody>
                    <a:bodyPr/>
                    <a:lstStyle/>
                    <a:p>
                      <a:pPr algn="ctr"/>
                      <a:r>
                        <a:rPr lang="zh-CN" altLang="en-US" dirty="0">
                          <a:latin typeface="黑体" panose="02010609060101010101" pitchFamily="49" charset="-122"/>
                          <a:ea typeface="黑体" panose="02010609060101010101" pitchFamily="49" charset="-122"/>
                        </a:rPr>
                        <a:t>目的地前</a:t>
                      </a: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个省份</a:t>
                      </a:r>
                      <a:endParaRPr lang="zh-CN" altLang="en-US" dirty="0">
                        <a:latin typeface="黑体" panose="02010609060101010101" pitchFamily="49" charset="-122"/>
                        <a:ea typeface="黑体" panose="02010609060101010101" pitchFamily="49" charset="-122"/>
                      </a:endParaRPr>
                    </a:p>
                  </a:txBody>
                  <a:tcPr/>
                </a:tc>
              </a:tr>
              <a:tr h="481385">
                <a:tc>
                  <a:txBody>
                    <a:bodyPr/>
                    <a:lstStyle/>
                    <a:p>
                      <a:r>
                        <a:rPr lang="en-US" altLang="zh-CN" dirty="0" smtClean="0">
                          <a:latin typeface="黑体" panose="02010609060101010101" pitchFamily="49" charset="-122"/>
                          <a:ea typeface="黑体" panose="02010609060101010101" pitchFamily="49" charset="-122"/>
                        </a:rPr>
                        <a:t>     1</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广东</a:t>
                      </a:r>
                      <a:r>
                        <a:rPr lang="en-US" altLang="zh-CN" dirty="0">
                          <a:latin typeface="黑体" panose="02010609060101010101" pitchFamily="49" charset="-122"/>
                          <a:ea typeface="黑体" panose="02010609060101010101" pitchFamily="49" charset="-122"/>
                        </a:rPr>
                        <a:t>32.3%</a:t>
                      </a:r>
                      <a:r>
                        <a:rPr lang="zh-CN" altLang="en-US" dirty="0">
                          <a:latin typeface="黑体" panose="02010609060101010101" pitchFamily="49" charset="-122"/>
                          <a:ea typeface="黑体" panose="02010609060101010101" pitchFamily="49" charset="-122"/>
                        </a:rPr>
                        <a:t>、湖南</a:t>
                      </a:r>
                      <a:r>
                        <a:rPr lang="en-US" altLang="zh-CN" dirty="0">
                          <a:latin typeface="黑体" panose="02010609060101010101" pitchFamily="49" charset="-122"/>
                          <a:ea typeface="黑体" panose="02010609060101010101" pitchFamily="49" charset="-122"/>
                        </a:rPr>
                        <a:t>19.6%</a:t>
                      </a:r>
                      <a:r>
                        <a:rPr lang="zh-CN" altLang="en-US" dirty="0">
                          <a:latin typeface="黑体" panose="02010609060101010101" pitchFamily="49" charset="-122"/>
                          <a:ea typeface="黑体" panose="02010609060101010101" pitchFamily="49" charset="-122"/>
                        </a:rPr>
                        <a:t>、广西</a:t>
                      </a:r>
                      <a:r>
                        <a:rPr lang="en-US" altLang="zh-CN" dirty="0">
                          <a:latin typeface="黑体" panose="02010609060101010101" pitchFamily="49" charset="-122"/>
                          <a:ea typeface="黑体" panose="02010609060101010101" pitchFamily="49" charset="-122"/>
                        </a:rPr>
                        <a:t>9.2%</a:t>
                      </a:r>
                      <a:endParaRPr lang="en-US" altLang="zh-CN" dirty="0">
                        <a:latin typeface="黑体" panose="02010609060101010101" pitchFamily="49" charset="-122"/>
                        <a:ea typeface="黑体" panose="02010609060101010101" pitchFamily="49" charset="-122"/>
                      </a:endParaRPr>
                    </a:p>
                  </a:txBody>
                  <a:tcPr anchor="ctr"/>
                </a:tc>
              </a:tr>
              <a:tr h="481385">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2</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湖南</a:t>
                      </a:r>
                      <a:r>
                        <a:rPr lang="en-US" altLang="zh-CN" dirty="0">
                          <a:latin typeface="黑体" panose="02010609060101010101" pitchFamily="49" charset="-122"/>
                          <a:ea typeface="黑体" panose="02010609060101010101" pitchFamily="49" charset="-122"/>
                        </a:rPr>
                        <a:t>28.5%</a:t>
                      </a:r>
                      <a:r>
                        <a:rPr lang="zh-CN" altLang="en-US" dirty="0">
                          <a:latin typeface="黑体" panose="02010609060101010101" pitchFamily="49" charset="-122"/>
                          <a:ea typeface="黑体" panose="02010609060101010101" pitchFamily="49" charset="-122"/>
                        </a:rPr>
                        <a:t>、湖北</a:t>
                      </a:r>
                      <a:r>
                        <a:rPr lang="en-US" altLang="zh-CN" dirty="0">
                          <a:latin typeface="黑体" panose="02010609060101010101" pitchFamily="49" charset="-122"/>
                          <a:ea typeface="黑体" panose="02010609060101010101" pitchFamily="49" charset="-122"/>
                        </a:rPr>
                        <a:t>14.3%</a:t>
                      </a:r>
                      <a:r>
                        <a:rPr lang="zh-CN" altLang="en-US" dirty="0">
                          <a:latin typeface="黑体" panose="02010609060101010101" pitchFamily="49" charset="-122"/>
                          <a:ea typeface="黑体" panose="02010609060101010101" pitchFamily="49" charset="-122"/>
                        </a:rPr>
                        <a:t>、广西</a:t>
                      </a:r>
                      <a:r>
                        <a:rPr lang="en-US" altLang="zh-CN" dirty="0">
                          <a:latin typeface="黑体" panose="02010609060101010101" pitchFamily="49" charset="-122"/>
                          <a:ea typeface="黑体" panose="02010609060101010101" pitchFamily="49" charset="-122"/>
                        </a:rPr>
                        <a:t>11.6%</a:t>
                      </a:r>
                      <a:endParaRPr lang="en-US" altLang="zh-CN" dirty="0">
                        <a:latin typeface="黑体" panose="02010609060101010101" pitchFamily="49" charset="-122"/>
                        <a:ea typeface="黑体" panose="02010609060101010101" pitchFamily="49" charset="-122"/>
                      </a:endParaRPr>
                    </a:p>
                  </a:txBody>
                  <a:tcPr anchor="ctr"/>
                </a:tc>
              </a:tr>
              <a:tr h="481385">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3</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湖南</a:t>
                      </a:r>
                      <a:r>
                        <a:rPr lang="en-US" altLang="zh-CN" dirty="0">
                          <a:latin typeface="黑体" panose="02010609060101010101" pitchFamily="49" charset="-122"/>
                          <a:ea typeface="黑体" panose="02010609060101010101" pitchFamily="49" charset="-122"/>
                        </a:rPr>
                        <a:t>28.1%</a:t>
                      </a:r>
                      <a:r>
                        <a:rPr lang="zh-CN" altLang="en-US" dirty="0">
                          <a:latin typeface="黑体" panose="02010609060101010101" pitchFamily="49" charset="-122"/>
                          <a:ea typeface="黑体" panose="02010609060101010101" pitchFamily="49" charset="-122"/>
                        </a:rPr>
                        <a:t>、湖北</a:t>
                      </a:r>
                      <a:r>
                        <a:rPr lang="en-US" altLang="zh-CN" dirty="0">
                          <a:latin typeface="黑体" panose="02010609060101010101" pitchFamily="49" charset="-122"/>
                          <a:ea typeface="黑体" panose="02010609060101010101" pitchFamily="49" charset="-122"/>
                        </a:rPr>
                        <a:t>14.2%</a:t>
                      </a:r>
                      <a:r>
                        <a:rPr lang="zh-CN" altLang="en-US" dirty="0">
                          <a:latin typeface="黑体" panose="02010609060101010101" pitchFamily="49" charset="-122"/>
                          <a:ea typeface="黑体" panose="02010609060101010101" pitchFamily="49" charset="-122"/>
                        </a:rPr>
                        <a:t>、广西</a:t>
                      </a:r>
                      <a:r>
                        <a:rPr lang="en-US" altLang="zh-CN" dirty="0">
                          <a:latin typeface="黑体" panose="02010609060101010101" pitchFamily="49" charset="-122"/>
                          <a:ea typeface="黑体" panose="02010609060101010101" pitchFamily="49" charset="-122"/>
                        </a:rPr>
                        <a:t>11.5%</a:t>
                      </a:r>
                      <a:endParaRPr lang="en-US" altLang="zh-CN" dirty="0">
                        <a:latin typeface="黑体" panose="02010609060101010101" pitchFamily="49" charset="-122"/>
                        <a:ea typeface="黑体" panose="02010609060101010101" pitchFamily="49" charset="-122"/>
                      </a:endParaRPr>
                    </a:p>
                  </a:txBody>
                  <a:tcPr anchor="ctr"/>
                </a:tc>
              </a:tr>
              <a:tr h="481385">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4</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湖南</a:t>
                      </a:r>
                      <a:r>
                        <a:rPr lang="en-US" altLang="zh-CN" dirty="0">
                          <a:latin typeface="黑体" panose="02010609060101010101" pitchFamily="49" charset="-122"/>
                          <a:ea typeface="黑体" panose="02010609060101010101" pitchFamily="49" charset="-122"/>
                        </a:rPr>
                        <a:t>28.6%</a:t>
                      </a:r>
                      <a:r>
                        <a:rPr lang="zh-CN" altLang="en-US" dirty="0">
                          <a:latin typeface="黑体" panose="02010609060101010101" pitchFamily="49" charset="-122"/>
                          <a:ea typeface="黑体" panose="02010609060101010101" pitchFamily="49" charset="-122"/>
                        </a:rPr>
                        <a:t>、湖北</a:t>
                      </a:r>
                      <a:r>
                        <a:rPr lang="en-US" altLang="zh-CN" dirty="0">
                          <a:latin typeface="黑体" panose="02010609060101010101" pitchFamily="49" charset="-122"/>
                          <a:ea typeface="黑体" panose="02010609060101010101" pitchFamily="49" charset="-122"/>
                        </a:rPr>
                        <a:t>14.3%</a:t>
                      </a:r>
                      <a:r>
                        <a:rPr lang="zh-CN" altLang="en-US" dirty="0">
                          <a:latin typeface="黑体" panose="02010609060101010101" pitchFamily="49" charset="-122"/>
                          <a:ea typeface="黑体" panose="02010609060101010101" pitchFamily="49" charset="-122"/>
                        </a:rPr>
                        <a:t>、广西</a:t>
                      </a:r>
                      <a:r>
                        <a:rPr lang="en-US" altLang="zh-CN" dirty="0">
                          <a:latin typeface="黑体" panose="02010609060101010101" pitchFamily="49" charset="-122"/>
                          <a:ea typeface="黑体" panose="02010609060101010101" pitchFamily="49" charset="-122"/>
                        </a:rPr>
                        <a:t>11.6%</a:t>
                      </a:r>
                      <a:endParaRPr lang="en-US" altLang="zh-CN" dirty="0">
                        <a:latin typeface="黑体" panose="02010609060101010101" pitchFamily="49" charset="-122"/>
                        <a:ea typeface="黑体" panose="02010609060101010101" pitchFamily="49" charset="-122"/>
                      </a:endParaRPr>
                    </a:p>
                  </a:txBody>
                  <a:tcPr anchor="ctr"/>
                </a:tc>
              </a:tr>
              <a:tr h="481385">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5</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湖南</a:t>
                      </a:r>
                      <a:r>
                        <a:rPr lang="en-US" altLang="zh-CN" dirty="0">
                          <a:latin typeface="黑体" panose="02010609060101010101" pitchFamily="49" charset="-122"/>
                          <a:ea typeface="黑体" panose="02010609060101010101" pitchFamily="49" charset="-122"/>
                        </a:rPr>
                        <a:t>28.8%</a:t>
                      </a:r>
                      <a:r>
                        <a:rPr lang="zh-CN" altLang="en-US" dirty="0">
                          <a:latin typeface="黑体" panose="02010609060101010101" pitchFamily="49" charset="-122"/>
                          <a:ea typeface="黑体" panose="02010609060101010101" pitchFamily="49" charset="-122"/>
                        </a:rPr>
                        <a:t>、湖北</a:t>
                      </a:r>
                      <a:r>
                        <a:rPr lang="en-US" altLang="zh-CN" dirty="0">
                          <a:latin typeface="黑体" panose="02010609060101010101" pitchFamily="49" charset="-122"/>
                          <a:ea typeface="黑体" panose="02010609060101010101" pitchFamily="49" charset="-122"/>
                        </a:rPr>
                        <a:t>14.1%</a:t>
                      </a:r>
                      <a:r>
                        <a:rPr lang="zh-CN" altLang="en-US" dirty="0">
                          <a:latin typeface="黑体" panose="02010609060101010101" pitchFamily="49" charset="-122"/>
                          <a:ea typeface="黑体" panose="02010609060101010101" pitchFamily="49" charset="-122"/>
                        </a:rPr>
                        <a:t>、广西</a:t>
                      </a:r>
                      <a:r>
                        <a:rPr lang="en-US" altLang="zh-CN" dirty="0">
                          <a:latin typeface="黑体" panose="02010609060101010101" pitchFamily="49" charset="-122"/>
                          <a:ea typeface="黑体" panose="02010609060101010101" pitchFamily="49" charset="-122"/>
                        </a:rPr>
                        <a:t>11.6%</a:t>
                      </a:r>
                      <a:endParaRPr lang="en-US" altLang="zh-CN" dirty="0">
                        <a:latin typeface="黑体" panose="02010609060101010101" pitchFamily="49" charset="-122"/>
                        <a:ea typeface="黑体" panose="02010609060101010101" pitchFamily="49" charset="-122"/>
                      </a:endParaRPr>
                    </a:p>
                  </a:txBody>
                  <a:tcPr anchor="ctr"/>
                </a:tc>
              </a:tr>
              <a:tr h="481385">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6</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广东</a:t>
                      </a:r>
                      <a:r>
                        <a:rPr lang="en-US" altLang="zh-CN" dirty="0">
                          <a:latin typeface="黑体" panose="02010609060101010101" pitchFamily="49" charset="-122"/>
                          <a:ea typeface="黑体" panose="02010609060101010101" pitchFamily="49" charset="-122"/>
                        </a:rPr>
                        <a:t>21.2%</a:t>
                      </a:r>
                      <a:r>
                        <a:rPr lang="zh-CN" altLang="en-US" dirty="0">
                          <a:latin typeface="黑体" panose="02010609060101010101" pitchFamily="49" charset="-122"/>
                          <a:ea typeface="黑体" panose="02010609060101010101" pitchFamily="49" charset="-122"/>
                        </a:rPr>
                        <a:t>、湖南</a:t>
                      </a:r>
                      <a:r>
                        <a:rPr lang="en-US" altLang="zh-CN" dirty="0">
                          <a:latin typeface="黑体" panose="02010609060101010101" pitchFamily="49" charset="-122"/>
                          <a:ea typeface="黑体" panose="02010609060101010101" pitchFamily="49" charset="-122"/>
                        </a:rPr>
                        <a:t>19.2%</a:t>
                      </a:r>
                      <a:r>
                        <a:rPr lang="zh-CN" altLang="en-US" dirty="0">
                          <a:latin typeface="黑体" panose="02010609060101010101" pitchFamily="49" charset="-122"/>
                          <a:ea typeface="黑体" panose="02010609060101010101" pitchFamily="49" charset="-122"/>
                        </a:rPr>
                        <a:t>、湖北</a:t>
                      </a:r>
                      <a:r>
                        <a:rPr lang="en-US" altLang="zh-CN" dirty="0">
                          <a:latin typeface="黑体" panose="02010609060101010101" pitchFamily="49" charset="-122"/>
                          <a:ea typeface="黑体" panose="02010609060101010101" pitchFamily="49" charset="-122"/>
                        </a:rPr>
                        <a:t>17.4%</a:t>
                      </a:r>
                      <a:endParaRPr lang="en-US" altLang="zh-CN" dirty="0">
                        <a:latin typeface="黑体" panose="02010609060101010101" pitchFamily="49" charset="-122"/>
                        <a:ea typeface="黑体" panose="02010609060101010101" pitchFamily="49" charset="-122"/>
                      </a:endParaRPr>
                    </a:p>
                  </a:txBody>
                  <a:tcPr anchor="ctr"/>
                </a:tc>
              </a:tr>
            </a:tbl>
          </a:graphicData>
        </a:graphic>
      </p:graphicFrame>
      <p:pic>
        <p:nvPicPr>
          <p:cNvPr id="19" name="Picture 2"/>
          <p:cNvPicPr>
            <a:picLocks noChangeAspect="1" noChangeArrowheads="1"/>
          </p:cNvPicPr>
          <p:nvPr/>
        </p:nvPicPr>
        <p:blipFill>
          <a:blip r:embed="rId3" cstate="print"/>
          <a:srcRect/>
          <a:stretch>
            <a:fillRect/>
          </a:stretch>
        </p:blipFill>
        <p:spPr bwMode="auto">
          <a:xfrm>
            <a:off x="256962" y="2929048"/>
            <a:ext cx="4228695" cy="2581798"/>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2.3</a:t>
            </a:r>
            <a:r>
              <a:rPr lang="zh-CN" altLang="en-US" sz="2800" dirty="0">
                <a:solidFill>
                  <a:schemeClr val="tx1"/>
                </a:solidFill>
                <a:latin typeface="黑体" panose="02010609060101010101" pitchFamily="49" charset="-122"/>
                <a:ea typeface="黑体" panose="02010609060101010101" pitchFamily="49" charset="-122"/>
              </a:rPr>
              <a:t>：国内过夜游游客停留天数分析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859445" cy="116840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深圳本地游客在国内过夜游停留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71.7%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9.2%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，平均逗留时间是</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8" name="图表 7"/>
          <p:cNvGraphicFramePr/>
          <p:nvPr/>
        </p:nvGraphicFramePr>
        <p:xfrm>
          <a:off x="2174296" y="2137988"/>
          <a:ext cx="7818369" cy="3959881"/>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9" name="图片 8"/>
          <p:cNvPicPr>
            <a:picLocks noChangeAspect="1"/>
          </p:cNvPicPr>
          <p:nvPr/>
        </p:nvPicPr>
        <p:blipFill>
          <a:blip r:embed="rId2" cstate="print"/>
          <a:stretch>
            <a:fillRect/>
          </a:stretch>
        </p:blipFill>
        <p:spPr>
          <a:xfrm>
            <a:off x="10367319" y="62776"/>
            <a:ext cx="833521" cy="763300"/>
          </a:xfrm>
          <a:prstGeom prst="rect">
            <a:avLst/>
          </a:prstGeom>
        </p:spPr>
      </p:pic>
      <p:pic>
        <p:nvPicPr>
          <p:cNvPr id="10" name="图片 9"/>
          <p:cNvPicPr>
            <a:picLocks noChangeAspect="1"/>
          </p:cNvPicPr>
          <p:nvPr/>
        </p:nvPicPr>
        <p:blipFill>
          <a:blip r:embed="rId3"/>
          <a:stretch>
            <a:fillRect/>
          </a:stretch>
        </p:blipFill>
        <p:spPr>
          <a:xfrm>
            <a:off x="11200841" y="62776"/>
            <a:ext cx="890522" cy="76120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国内来深圳游客每日数量及走势</a:t>
            </a:r>
            <a:endParaRPr lang="zh-CN" altLang="en-US" sz="2800" dirty="0">
              <a:solidFill>
                <a:schemeClr val="tx1"/>
              </a:solidFill>
              <a:latin typeface="黑体" panose="02010609060101010101" pitchFamily="49" charset="-122"/>
              <a:ea typeface="黑体" panose="02010609060101010101" pitchFamily="49" charset="-122"/>
            </a:endParaRPr>
          </a:p>
        </p:txBody>
      </p:sp>
      <p:graphicFrame>
        <p:nvGraphicFramePr>
          <p:cNvPr id="6" name="图表 5"/>
          <p:cNvGraphicFramePr/>
          <p:nvPr/>
        </p:nvGraphicFramePr>
        <p:xfrm>
          <a:off x="1551326" y="2225039"/>
          <a:ext cx="9096521" cy="4131311"/>
        </p:xfrm>
        <a:graphic>
          <a:graphicData uri="http://schemas.openxmlformats.org/drawingml/2006/chart">
            <c:chart xmlns:c="http://schemas.openxmlformats.org/drawingml/2006/chart" xmlns:r="http://schemas.openxmlformats.org/officeDocument/2006/relationships" r:id="rId1"/>
          </a:graphicData>
        </a:graphic>
      </p:graphicFrame>
      <p:sp>
        <p:nvSpPr>
          <p:cNvPr id="7" name="矩形 6"/>
          <p:cNvSpPr/>
          <p:nvPr/>
        </p:nvSpPr>
        <p:spPr>
          <a:xfrm>
            <a:off x="633033" y="876615"/>
            <a:ext cx="11087721" cy="1753235"/>
          </a:xfrm>
          <a:prstGeom prst="rect">
            <a:avLst/>
          </a:prstGeom>
        </p:spPr>
        <p:txBody>
          <a:bodyPr wrap="square">
            <a:spAutoFit/>
          </a:bodyPr>
          <a:lstStyle/>
          <a:p>
            <a:pPr indent="355600" algn="just">
              <a:lnSpc>
                <a:spcPct val="150000"/>
              </a:lnSpc>
              <a:spcAft>
                <a:spcPts val="0"/>
              </a:spcAft>
            </a:pP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2018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10</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-10</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国庆</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假期</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期间，国内来深圳旅游的游客</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共计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148.9</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人次，其中一日游</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27.4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人次，过夜游</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121.5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国庆节第一天呈</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来客高峰状态</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第二天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、第三天来客</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也较多。建议重要节日前一周在主要交通枢纽布置相关餐饮、交通、住宿指引</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en-US" dirty="0"/>
          </a:p>
          <a:p>
            <a:pPr indent="355600" algn="just">
              <a:lnSpc>
                <a:spcPct val="150000"/>
              </a:lnSpc>
              <a:spcAft>
                <a:spcPts val="0"/>
              </a:spcAft>
            </a:pP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r>
              <a:rPr lang="zh-CN" altLang="en-US" dirty="0"/>
              <a:t>    </a:t>
            </a:r>
            <a:fld id="{091724DE-F2C0-4355-A5F3-6327789F68F2}" type="slidenum">
              <a:rPr lang="zh-CN" altLang="en-US" dirty="0" smtClean="0"/>
            </a:fld>
            <a:r>
              <a:rPr lang="zh-CN" altLang="en-US" dirty="0"/>
              <a:t>   </a:t>
            </a:r>
            <a:endParaRPr lang="zh-CN" altLang="en-US" dirty="0"/>
          </a:p>
        </p:txBody>
      </p:sp>
      <p:pic>
        <p:nvPicPr>
          <p:cNvPr id="8" name="图片 7"/>
          <p:cNvPicPr>
            <a:picLocks noChangeAspect="1"/>
          </p:cNvPicPr>
          <p:nvPr/>
        </p:nvPicPr>
        <p:blipFill>
          <a:blip r:embed="rId2" cstate="print"/>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2.4</a:t>
            </a:r>
            <a:r>
              <a:rPr lang="zh-CN" altLang="en-US" sz="2800" dirty="0">
                <a:solidFill>
                  <a:schemeClr val="tx1"/>
                </a:solidFill>
                <a:latin typeface="黑体" panose="02010609060101010101" pitchFamily="49" charset="-122"/>
                <a:ea typeface="黑体" panose="02010609060101010101" pitchFamily="49" charset="-122"/>
              </a:rPr>
              <a:t>：国内过夜游游客性别特征分析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448623" y="1182187"/>
            <a:ext cx="11466498" cy="507831"/>
          </a:xfrm>
          <a:prstGeom prst="rect">
            <a:avLst/>
          </a:prstGeom>
        </p:spPr>
        <p:txBody>
          <a:bodyPr wrap="square">
            <a:spAutoFit/>
          </a:bodyPr>
          <a:lstStyle/>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深圳本地游客国内过夜游</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为女性；每日出行游客性别情况如右图所示。</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6" name="组合 5"/>
          <p:cNvGrpSpPr/>
          <p:nvPr/>
        </p:nvGrpSpPr>
        <p:grpSpPr>
          <a:xfrm>
            <a:off x="1363280" y="2756261"/>
            <a:ext cx="2786136" cy="2696339"/>
            <a:chOff x="4853269" y="2431662"/>
            <a:chExt cx="2624407" cy="2572190"/>
          </a:xfrm>
        </p:grpSpPr>
        <p:grpSp>
          <p:nvGrpSpPr>
            <p:cNvPr id="5" name="组合 4"/>
            <p:cNvGrpSpPr/>
            <p:nvPr/>
          </p:nvGrpSpPr>
          <p:grpSpPr>
            <a:xfrm>
              <a:off x="4853269" y="2431662"/>
              <a:ext cx="2624407" cy="2572190"/>
              <a:chOff x="4853269" y="2431662"/>
              <a:chExt cx="2624407" cy="2572190"/>
            </a:xfrm>
          </p:grpSpPr>
          <p:sp>
            <p:nvSpPr>
              <p:cNvPr id="2" name="椭圆 1"/>
              <p:cNvSpPr/>
              <p:nvPr/>
            </p:nvSpPr>
            <p:spPr>
              <a:xfrm>
                <a:off x="4853269" y="2431662"/>
                <a:ext cx="2624407" cy="2572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5976815" y="3017345"/>
                <a:ext cx="1261076" cy="1164070"/>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5002602" y="2969636"/>
                <a:ext cx="1148668" cy="1211781"/>
              </a:xfrm>
              <a:prstGeom prst="rect">
                <a:avLst/>
              </a:prstGeom>
              <a:noFill/>
              <a:ln w="9525">
                <a:noFill/>
                <a:miter lim="800000"/>
                <a:headEnd/>
                <a:tailEnd/>
              </a:ln>
            </p:spPr>
          </p:pic>
          <p:sp>
            <p:nvSpPr>
              <p:cNvPr id="11" name="文本框 10"/>
              <p:cNvSpPr txBox="1"/>
              <p:nvPr/>
            </p:nvSpPr>
            <p:spPr>
              <a:xfrm>
                <a:off x="5369037" y="4149971"/>
                <a:ext cx="1027756" cy="440408"/>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31% </a:t>
                </a:r>
                <a:endParaRPr lang="zh-CN" altLang="en-US" sz="2400" dirty="0">
                  <a:solidFill>
                    <a:schemeClr val="bg1"/>
                  </a:solidFill>
                  <a:latin typeface="黑体" panose="02010609060101010101" pitchFamily="49" charset="-122"/>
                  <a:ea typeface="黑体" panose="02010609060101010101" pitchFamily="49" charset="-122"/>
                </a:endParaRPr>
              </a:p>
            </p:txBody>
          </p:sp>
        </p:grpSp>
        <p:sp>
          <p:nvSpPr>
            <p:cNvPr id="16" name="文本框 15"/>
            <p:cNvSpPr txBox="1"/>
            <p:nvPr/>
          </p:nvSpPr>
          <p:spPr>
            <a:xfrm>
              <a:off x="6438083" y="4149971"/>
              <a:ext cx="1027756" cy="440408"/>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69% </a:t>
              </a:r>
              <a:endParaRPr lang="zh-CN" altLang="en-US" sz="2400" dirty="0">
                <a:solidFill>
                  <a:schemeClr val="bg1"/>
                </a:solidFill>
                <a:latin typeface="黑体" panose="02010609060101010101" pitchFamily="49" charset="-122"/>
                <a:ea typeface="黑体" panose="02010609060101010101" pitchFamily="49" charset="-122"/>
              </a:endParaRPr>
            </a:p>
          </p:txBody>
        </p:sp>
      </p:grpSp>
      <p:sp>
        <p:nvSpPr>
          <p:cNvPr id="8" name="灯片编号占位符 7"/>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5" name="图片 14"/>
          <p:cNvPicPr>
            <a:picLocks noChangeAspect="1"/>
          </p:cNvPicPr>
          <p:nvPr/>
        </p:nvPicPr>
        <p:blipFill>
          <a:blip r:embed="rId4" cstate="print"/>
          <a:stretch>
            <a:fillRect/>
          </a:stretch>
        </p:blipFill>
        <p:spPr>
          <a:xfrm>
            <a:off x="10367319" y="62776"/>
            <a:ext cx="833521" cy="763300"/>
          </a:xfrm>
          <a:prstGeom prst="rect">
            <a:avLst/>
          </a:prstGeom>
        </p:spPr>
      </p:pic>
      <p:pic>
        <p:nvPicPr>
          <p:cNvPr id="17" name="图片 16"/>
          <p:cNvPicPr>
            <a:picLocks noChangeAspect="1"/>
          </p:cNvPicPr>
          <p:nvPr/>
        </p:nvPicPr>
        <p:blipFill>
          <a:blip r:embed="rId5"/>
          <a:stretch>
            <a:fillRect/>
          </a:stretch>
        </p:blipFill>
        <p:spPr>
          <a:xfrm>
            <a:off x="11200841" y="62776"/>
            <a:ext cx="890522" cy="761206"/>
          </a:xfrm>
          <a:prstGeom prst="rect">
            <a:avLst/>
          </a:prstGeom>
        </p:spPr>
      </p:pic>
      <p:graphicFrame>
        <p:nvGraphicFramePr>
          <p:cNvPr id="19" name="图表 18"/>
          <p:cNvGraphicFramePr/>
          <p:nvPr/>
        </p:nvGraphicFramePr>
        <p:xfrm>
          <a:off x="5087982" y="2266404"/>
          <a:ext cx="6589813" cy="376545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2.5</a:t>
            </a:r>
            <a:r>
              <a:rPr lang="zh-CN" altLang="en-US" sz="2800" dirty="0">
                <a:solidFill>
                  <a:schemeClr val="tx1"/>
                </a:solidFill>
                <a:latin typeface="黑体" panose="02010609060101010101" pitchFamily="49" charset="-122"/>
                <a:ea typeface="黑体" panose="02010609060101010101" pitchFamily="49" charset="-122"/>
              </a:rPr>
              <a:t>：国内过夜游游客年龄特征分析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640720" y="1021643"/>
            <a:ext cx="11138430" cy="1338828"/>
          </a:xfrm>
          <a:prstGeom prst="rect">
            <a:avLst/>
          </a:prstGeom>
        </p:spPr>
        <p:txBody>
          <a:bodyPr wrap="square">
            <a:spAutoFit/>
          </a:bodyPr>
          <a:lstStyle/>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国内过夜游游客年龄分布特征是</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岁及以下的少年占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15-24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岁青年占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25-44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岁的壮盛年占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45-64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岁的中年占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岁及以上的老年占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；每日游客年龄分布如右图年示。</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a:p>
            <a:pPr indent="355600" algn="just">
              <a:lnSpc>
                <a:spcPct val="150000"/>
              </a:lnSpc>
            </a:pP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灯片编号占位符 7"/>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5" name="图片 14"/>
          <p:cNvPicPr>
            <a:picLocks noChangeAspect="1"/>
          </p:cNvPicPr>
          <p:nvPr/>
        </p:nvPicPr>
        <p:blipFill>
          <a:blip r:embed="rId3" cstate="print"/>
          <a:stretch>
            <a:fillRect/>
          </a:stretch>
        </p:blipFill>
        <p:spPr>
          <a:xfrm>
            <a:off x="10367319" y="62776"/>
            <a:ext cx="833521" cy="763300"/>
          </a:xfrm>
          <a:prstGeom prst="rect">
            <a:avLst/>
          </a:prstGeom>
        </p:spPr>
      </p:pic>
      <p:pic>
        <p:nvPicPr>
          <p:cNvPr id="17" name="图片 16"/>
          <p:cNvPicPr>
            <a:picLocks noChangeAspect="1"/>
          </p:cNvPicPr>
          <p:nvPr/>
        </p:nvPicPr>
        <p:blipFill>
          <a:blip r:embed="rId4"/>
          <a:stretch>
            <a:fillRect/>
          </a:stretch>
        </p:blipFill>
        <p:spPr>
          <a:xfrm>
            <a:off x="11200841" y="62776"/>
            <a:ext cx="890522" cy="761206"/>
          </a:xfrm>
          <a:prstGeom prst="rect">
            <a:avLst/>
          </a:prstGeom>
        </p:spPr>
      </p:pic>
      <p:graphicFrame>
        <p:nvGraphicFramePr>
          <p:cNvPr id="19" name="图表 18"/>
          <p:cNvGraphicFramePr/>
          <p:nvPr/>
        </p:nvGraphicFramePr>
        <p:xfrm>
          <a:off x="5087982" y="2266404"/>
          <a:ext cx="6589813" cy="376545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8" name="图表 17"/>
          <p:cNvGraphicFramePr/>
          <p:nvPr/>
        </p:nvGraphicFramePr>
        <p:xfrm>
          <a:off x="500958" y="2254470"/>
          <a:ext cx="4371350" cy="3666212"/>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2.6</a:t>
            </a:r>
            <a:r>
              <a:rPr lang="zh-CN" altLang="en-US" sz="2800" dirty="0">
                <a:solidFill>
                  <a:schemeClr val="tx1"/>
                </a:solidFill>
                <a:latin typeface="黑体" panose="02010609060101010101" pitchFamily="49" charset="-122"/>
                <a:ea typeface="黑体" panose="02010609060101010101" pitchFamily="49" charset="-122"/>
              </a:rPr>
              <a:t>：国内过夜游游客交通工具分析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702748" y="968525"/>
            <a:ext cx="10943354" cy="1169551"/>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国内过夜游游客使用交通工具中汽车占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、飞机占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、火车占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；每日出游游客乘坐交通工具情况如右图所示，最后一天乘做火车游客比例增加明显。</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2" name="图片 11"/>
          <p:cNvPicPr>
            <a:picLocks noChangeAspect="1"/>
          </p:cNvPicPr>
          <p:nvPr/>
        </p:nvPicPr>
        <p:blipFill>
          <a:blip r:embed="rId2"/>
          <a:stretch>
            <a:fillRect/>
          </a:stretch>
        </p:blipFill>
        <p:spPr>
          <a:xfrm>
            <a:off x="1245050" y="2628960"/>
            <a:ext cx="1013170" cy="668705"/>
          </a:xfrm>
          <a:prstGeom prst="rect">
            <a:avLst/>
          </a:prstGeom>
        </p:spPr>
      </p:pic>
      <p:pic>
        <p:nvPicPr>
          <p:cNvPr id="15" name="图片 14"/>
          <p:cNvPicPr>
            <a:picLocks noChangeAspect="1"/>
          </p:cNvPicPr>
          <p:nvPr/>
        </p:nvPicPr>
        <p:blipFill>
          <a:blip r:embed="rId3"/>
          <a:stretch>
            <a:fillRect/>
          </a:stretch>
        </p:blipFill>
        <p:spPr>
          <a:xfrm>
            <a:off x="1245050" y="3759044"/>
            <a:ext cx="1013169" cy="680235"/>
          </a:xfrm>
          <a:prstGeom prst="rect">
            <a:avLst/>
          </a:prstGeom>
        </p:spPr>
      </p:pic>
      <p:pic>
        <p:nvPicPr>
          <p:cNvPr id="17" name="图片 16"/>
          <p:cNvPicPr>
            <a:picLocks noChangeAspect="1"/>
          </p:cNvPicPr>
          <p:nvPr/>
        </p:nvPicPr>
        <p:blipFill>
          <a:blip r:embed="rId4"/>
          <a:stretch>
            <a:fillRect/>
          </a:stretch>
        </p:blipFill>
        <p:spPr>
          <a:xfrm>
            <a:off x="1245050" y="4908216"/>
            <a:ext cx="1013169" cy="680235"/>
          </a:xfrm>
          <a:prstGeom prst="rect">
            <a:avLst/>
          </a:prstGeom>
        </p:spPr>
      </p:pic>
      <p:sp>
        <p:nvSpPr>
          <p:cNvPr id="20" name="文本框 19"/>
          <p:cNvSpPr txBox="1"/>
          <p:nvPr/>
        </p:nvSpPr>
        <p:spPr>
          <a:xfrm>
            <a:off x="2495078" y="2682612"/>
            <a:ext cx="1918224"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汽车</a:t>
            </a:r>
            <a:r>
              <a:rPr lang="en-US" altLang="zh-CN" sz="2000" dirty="0">
                <a:solidFill>
                  <a:schemeClr val="bg1"/>
                </a:solidFill>
                <a:latin typeface="黑体" panose="02010609060101010101" pitchFamily="49" charset="-122"/>
                <a:ea typeface="黑体" panose="02010609060101010101" pitchFamily="49" charset="-122"/>
              </a:rPr>
              <a:t>35%</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1" name="文本框 20"/>
          <p:cNvSpPr txBox="1"/>
          <p:nvPr/>
        </p:nvSpPr>
        <p:spPr>
          <a:xfrm>
            <a:off x="2495078" y="3899106"/>
            <a:ext cx="1918224"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飞机</a:t>
            </a:r>
            <a:r>
              <a:rPr lang="en-US" altLang="zh-CN" sz="2000" dirty="0">
                <a:solidFill>
                  <a:schemeClr val="bg1"/>
                </a:solidFill>
                <a:latin typeface="黑体" panose="02010609060101010101" pitchFamily="49" charset="-122"/>
                <a:ea typeface="黑体" panose="02010609060101010101" pitchFamily="49" charset="-122"/>
              </a:rPr>
              <a:t>4%</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2" name="文本框 21"/>
          <p:cNvSpPr txBox="1"/>
          <p:nvPr/>
        </p:nvSpPr>
        <p:spPr>
          <a:xfrm>
            <a:off x="2495078" y="5048278"/>
            <a:ext cx="1918224"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火车</a:t>
            </a:r>
            <a:r>
              <a:rPr lang="en-US" altLang="zh-CN" sz="2000" dirty="0">
                <a:solidFill>
                  <a:schemeClr val="bg1"/>
                </a:solidFill>
                <a:latin typeface="黑体" panose="02010609060101010101" pitchFamily="49" charset="-122"/>
                <a:ea typeface="黑体" panose="02010609060101010101" pitchFamily="49" charset="-122"/>
              </a:rPr>
              <a:t>61%</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4" name="图片 13"/>
          <p:cNvPicPr>
            <a:picLocks noChangeAspect="1"/>
          </p:cNvPicPr>
          <p:nvPr/>
        </p:nvPicPr>
        <p:blipFill>
          <a:blip r:embed="rId5" cstate="print"/>
          <a:stretch>
            <a:fillRect/>
          </a:stretch>
        </p:blipFill>
        <p:spPr>
          <a:xfrm>
            <a:off x="10367319" y="62776"/>
            <a:ext cx="833521" cy="763300"/>
          </a:xfrm>
          <a:prstGeom prst="rect">
            <a:avLst/>
          </a:prstGeom>
        </p:spPr>
      </p:pic>
      <p:pic>
        <p:nvPicPr>
          <p:cNvPr id="16" name="图片 15"/>
          <p:cNvPicPr>
            <a:picLocks noChangeAspect="1"/>
          </p:cNvPicPr>
          <p:nvPr/>
        </p:nvPicPr>
        <p:blipFill>
          <a:blip r:embed="rId6"/>
          <a:stretch>
            <a:fillRect/>
          </a:stretch>
        </p:blipFill>
        <p:spPr>
          <a:xfrm>
            <a:off x="11200841" y="62776"/>
            <a:ext cx="890522" cy="761206"/>
          </a:xfrm>
          <a:prstGeom prst="rect">
            <a:avLst/>
          </a:prstGeom>
        </p:spPr>
      </p:pic>
      <p:graphicFrame>
        <p:nvGraphicFramePr>
          <p:cNvPr id="26" name="图表 25"/>
          <p:cNvGraphicFramePr/>
          <p:nvPr/>
        </p:nvGraphicFramePr>
        <p:xfrm>
          <a:off x="4711604" y="2266404"/>
          <a:ext cx="6966192" cy="3765450"/>
        </p:xfrm>
        <a:graphic>
          <a:graphicData uri="http://schemas.openxmlformats.org/drawingml/2006/chart">
            <c:chart xmlns:c="http://schemas.openxmlformats.org/drawingml/2006/chart" xmlns:r="http://schemas.openxmlformats.org/officeDocument/2006/relationships" r:id="rId1"/>
          </a:graphicData>
        </a:graphic>
      </p:graphicFrame>
      <p:sp>
        <p:nvSpPr>
          <p:cNvPr id="18" name="文本框 17"/>
          <p:cNvSpPr txBox="1"/>
          <p:nvPr/>
        </p:nvSpPr>
        <p:spPr>
          <a:xfrm>
            <a:off x="1245050" y="6183624"/>
            <a:ext cx="6416991" cy="307777"/>
          </a:xfrm>
          <a:prstGeom prst="rect">
            <a:avLst/>
          </a:prstGeom>
          <a:noFill/>
        </p:spPr>
        <p:txBody>
          <a:bodyPr wrap="square" rtlCol="0">
            <a:spAutoFit/>
          </a:bodyPr>
          <a:lstStyle/>
          <a:p>
            <a:r>
              <a:rPr lang="zh-CN" altLang="en-US" sz="1400" dirty="0">
                <a:solidFill>
                  <a:schemeClr val="bg1"/>
                </a:solidFill>
                <a:latin typeface="黑体" panose="02010609060101010101" pitchFamily="49" charset="-122"/>
                <a:ea typeface="黑体" panose="02010609060101010101" pitchFamily="49" charset="-122"/>
              </a:rPr>
              <a:t>注：国内过夜游游客交通抽样省内过夜游游客进行分析，省外游客无数据</a:t>
            </a:r>
            <a:endParaRPr lang="zh-CN" altLang="en-US" sz="1400"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574393" y="898498"/>
            <a:ext cx="8802071" cy="4826441"/>
            <a:chOff x="1266663" y="1454150"/>
            <a:chExt cx="6235762" cy="3636243"/>
          </a:xfrm>
        </p:grpSpPr>
        <p:sp>
          <p:nvSpPr>
            <p:cNvPr id="5" name="任意多边形 4"/>
            <p:cNvSpPr/>
            <p:nvPr/>
          </p:nvSpPr>
          <p:spPr bwMode="auto">
            <a:xfrm>
              <a:off x="3381273" y="1620795"/>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200" dirty="0">
                  <a:solidFill>
                    <a:srgbClr val="09ACCD"/>
                  </a:solidFill>
                  <a:latin typeface="微软雅黑" panose="020B0503020204020204" pitchFamily="34" charset="-122"/>
                  <a:ea typeface="微软雅黑" panose="020B0503020204020204" pitchFamily="34" charset="-122"/>
                </a:rPr>
                <a:t>国内来深游客分析</a:t>
              </a:r>
              <a:endParaRPr lang="zh-CN" altLang="en-US" sz="3200" dirty="0">
                <a:solidFill>
                  <a:srgbClr val="09ACCD"/>
                </a:solidFill>
                <a:latin typeface="微软雅黑" panose="020B0503020204020204" pitchFamily="34" charset="-122"/>
                <a:ea typeface="微软雅黑" panose="020B0503020204020204" pitchFamily="34" charset="-122"/>
              </a:endParaRPr>
            </a:p>
          </p:txBody>
        </p:sp>
        <p:sp>
          <p:nvSpPr>
            <p:cNvPr id="6" name="椭圆 5"/>
            <p:cNvSpPr/>
            <p:nvPr/>
          </p:nvSpPr>
          <p:spPr bwMode="auto">
            <a:xfrm>
              <a:off x="3543841" y="1771416"/>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3600" dirty="0">
                  <a:solidFill>
                    <a:srgbClr val="FFFFFF"/>
                  </a:solidFill>
                  <a:ea typeface="楷体" panose="02010609060101010101" pitchFamily="49" charset="-122"/>
                  <a:cs typeface="Verdana" panose="020B0604030504040204" pitchFamily="34" charset="0"/>
                </a:rPr>
                <a:t>A</a:t>
              </a:r>
              <a:endParaRPr lang="zh-CN" altLang="en-US" sz="3600" dirty="0">
                <a:solidFill>
                  <a:srgbClr val="FFFFFF"/>
                </a:solidFill>
                <a:ea typeface="楷体" panose="02010609060101010101" pitchFamily="49" charset="-122"/>
                <a:cs typeface="Verdana" panose="020B0604030504040204" pitchFamily="34" charset="0"/>
              </a:endParaRPr>
            </a:p>
          </p:txBody>
        </p:sp>
        <p:sp>
          <p:nvSpPr>
            <p:cNvPr id="7" name="任意多边形 6"/>
            <p:cNvSpPr/>
            <p:nvPr/>
          </p:nvSpPr>
          <p:spPr bwMode="auto">
            <a:xfrm>
              <a:off x="3381275" y="2898059"/>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200" dirty="0">
                  <a:solidFill>
                    <a:srgbClr val="09ACCD"/>
                  </a:solidFill>
                  <a:latin typeface="微软雅黑" panose="020B0503020204020204" pitchFamily="34" charset="-122"/>
                  <a:ea typeface="微软雅黑" panose="020B0503020204020204" pitchFamily="34" charset="-122"/>
                </a:rPr>
                <a:t>深圳国内游游客分析</a:t>
              </a:r>
              <a:endParaRPr lang="zh-CN" altLang="en-US" sz="3200" dirty="0">
                <a:solidFill>
                  <a:srgbClr val="09ACCD"/>
                </a:solidFill>
                <a:latin typeface="微软雅黑" panose="020B0503020204020204" pitchFamily="34" charset="-122"/>
                <a:ea typeface="微软雅黑" panose="020B0503020204020204" pitchFamily="34" charset="-122"/>
              </a:endParaRPr>
            </a:p>
          </p:txBody>
        </p:sp>
        <p:sp>
          <p:nvSpPr>
            <p:cNvPr id="8" name="椭圆 7"/>
            <p:cNvSpPr/>
            <p:nvPr/>
          </p:nvSpPr>
          <p:spPr bwMode="auto">
            <a:xfrm>
              <a:off x="3543840" y="3047826"/>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4000" dirty="0">
                  <a:solidFill>
                    <a:srgbClr val="FFFFFF"/>
                  </a:solidFill>
                  <a:ea typeface="楷体" panose="02010609060101010101" pitchFamily="49" charset="-122"/>
                  <a:cs typeface="Verdana" panose="020B0604030504040204" pitchFamily="34" charset="0"/>
                </a:rPr>
                <a:t>B</a:t>
              </a:r>
              <a:endParaRPr lang="zh-CN" altLang="en-US" sz="4000" dirty="0">
                <a:solidFill>
                  <a:srgbClr val="FFFFFF"/>
                </a:solidFill>
                <a:ea typeface="楷体" panose="02010609060101010101" pitchFamily="49" charset="-122"/>
                <a:cs typeface="Verdana" panose="020B0604030504040204" pitchFamily="34" charset="0"/>
              </a:endParaRPr>
            </a:p>
          </p:txBody>
        </p:sp>
        <p:sp>
          <p:nvSpPr>
            <p:cNvPr id="9" name="任意多边形 8"/>
            <p:cNvSpPr/>
            <p:nvPr/>
          </p:nvSpPr>
          <p:spPr bwMode="auto">
            <a:xfrm>
              <a:off x="3381273" y="4182343"/>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600" b="1" dirty="0">
                  <a:solidFill>
                    <a:srgbClr val="09ACC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深圳出境游游客分析</a:t>
              </a:r>
              <a:endParaRPr lang="zh-CN" altLang="en-US" sz="3600" b="1" dirty="0">
                <a:solidFill>
                  <a:srgbClr val="09ACC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椭圆 9"/>
            <p:cNvSpPr/>
            <p:nvPr/>
          </p:nvSpPr>
          <p:spPr bwMode="auto">
            <a:xfrm>
              <a:off x="3543841" y="4340891"/>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altLang="zh-CN" sz="4000" b="1" dirty="0">
                  <a:solidFill>
                    <a:srgbClr val="FFFFFF"/>
                  </a:solidFill>
                  <a:effectLst>
                    <a:outerShdw blurRad="38100" dist="38100" dir="2700000" algn="tl">
                      <a:srgbClr val="000000">
                        <a:alpha val="43137"/>
                      </a:srgbClr>
                    </a:outerShdw>
                  </a:effectLst>
                  <a:ea typeface="楷体" panose="02010609060101010101" pitchFamily="49" charset="-122"/>
                  <a:cs typeface="Verdana" panose="020B0604030504040204" pitchFamily="34" charset="0"/>
                </a:rPr>
                <a:t>C</a:t>
              </a:r>
              <a:endParaRPr lang="zh-CN" altLang="en-US" sz="4000" b="1" dirty="0">
                <a:solidFill>
                  <a:srgbClr val="FFFFFF"/>
                </a:solidFill>
                <a:effectLst>
                  <a:outerShdw blurRad="38100" dist="38100" dir="2700000" algn="tl">
                    <a:srgbClr val="000000">
                      <a:alpha val="43137"/>
                    </a:srgbClr>
                  </a:outerShdw>
                </a:effectLst>
                <a:ea typeface="楷体" panose="02010609060101010101" pitchFamily="49" charset="-122"/>
                <a:cs typeface="Verdana" panose="020B0604030504040204" pitchFamily="34" charset="0"/>
              </a:endParaRPr>
            </a:p>
          </p:txBody>
        </p:sp>
        <p:sp>
          <p:nvSpPr>
            <p:cNvPr id="11" name="文本框 8"/>
            <p:cNvSpPr txBox="1">
              <a:spLocks noChangeArrowheads="1"/>
            </p:cNvSpPr>
            <p:nvPr/>
          </p:nvSpPr>
          <p:spPr bwMode="auto">
            <a:xfrm>
              <a:off x="1949941" y="2449958"/>
              <a:ext cx="615423"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en-US" altLang="zh-CN" sz="4800" dirty="0">
                  <a:solidFill>
                    <a:srgbClr val="EEEEEE"/>
                  </a:solidFill>
                  <a:latin typeface="微软雅黑" panose="020B0503020204020204" pitchFamily="34" charset="-122"/>
                  <a:ea typeface="微软雅黑" panose="020B0503020204020204" pitchFamily="34" charset="-122"/>
                </a:rPr>
                <a:t>Contents</a:t>
              </a:r>
              <a:endParaRPr lang="en-US" altLang="zh-CN" sz="4000" dirty="0">
                <a:solidFill>
                  <a:srgbClr val="EEEEEE"/>
                </a:solidFill>
                <a:latin typeface="微软雅黑" panose="020B0503020204020204" pitchFamily="34" charset="-122"/>
                <a:ea typeface="微软雅黑" panose="020B0503020204020204" pitchFamily="34" charset="-122"/>
              </a:endParaRPr>
            </a:p>
          </p:txBody>
        </p:sp>
        <p:sp>
          <p:nvSpPr>
            <p:cNvPr id="12" name="椭圆 11"/>
            <p:cNvSpPr/>
            <p:nvPr/>
          </p:nvSpPr>
          <p:spPr>
            <a:xfrm>
              <a:off x="1549236" y="1454150"/>
              <a:ext cx="869950" cy="869950"/>
            </a:xfrm>
            <a:prstGeom prst="ellipse">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rgbClr val="0ABBDC"/>
                  </a:solidFill>
                </a:rPr>
                <a:t>目</a:t>
              </a:r>
              <a:endParaRPr lang="zh-CN" altLang="en-US" sz="4800" b="1" dirty="0">
                <a:solidFill>
                  <a:srgbClr val="0ABBDC"/>
                </a:solidFill>
              </a:endParaRPr>
            </a:p>
          </p:txBody>
        </p:sp>
        <p:sp>
          <p:nvSpPr>
            <p:cNvPr id="13" name="椭圆 12"/>
            <p:cNvSpPr/>
            <p:nvPr/>
          </p:nvSpPr>
          <p:spPr>
            <a:xfrm>
              <a:off x="1266663" y="2133600"/>
              <a:ext cx="682625" cy="682625"/>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rgbClr val="0ABBDC"/>
                  </a:solidFill>
                </a:rPr>
                <a:t>录</a:t>
              </a:r>
              <a:endParaRPr lang="zh-CN" altLang="en-US" sz="4800" b="1" dirty="0">
                <a:solidFill>
                  <a:srgbClr val="0ABBDC"/>
                </a:solidFill>
              </a:endParaRPr>
            </a:p>
          </p:txBody>
        </p:sp>
      </p:gr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深圳出境游游客日</a:t>
            </a:r>
            <a:r>
              <a:rPr lang="zh-CN" altLang="en-US" sz="2800" dirty="0" smtClean="0">
                <a:solidFill>
                  <a:schemeClr val="tx1"/>
                </a:solidFill>
                <a:latin typeface="黑体" panose="02010609060101010101" pitchFamily="49" charset="-122"/>
                <a:ea typeface="黑体" panose="02010609060101010101" pitchFamily="49" charset="-122"/>
              </a:rPr>
              <a:t>走势</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838" y="762817"/>
            <a:ext cx="10993803" cy="116840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spcAft>
                <a:spcPts val="0"/>
              </a:spcAft>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国庆期间深圳出境旅游（包括出国、去港澳）的游客共计</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13.1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万人次，其中</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日当天出行人数最多，其次</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日、</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日、</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日出行人数也较多。</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2" cstate="print"/>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graphicFrame>
        <p:nvGraphicFramePr>
          <p:cNvPr id="11" name="图表 10"/>
          <p:cNvGraphicFramePr/>
          <p:nvPr/>
        </p:nvGraphicFramePr>
        <p:xfrm>
          <a:off x="1208314" y="2257622"/>
          <a:ext cx="9439534" cy="4264089"/>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深圳出境游类型分布</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648441" y="1799243"/>
            <a:ext cx="3105937" cy="2416046"/>
          </a:xfrm>
          <a:prstGeom prst="rect">
            <a:avLst/>
          </a:prstGeom>
          <a:noFill/>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从深圳游客出境游类型分布：港澳一日游占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，港澳多日游占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，出国游占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，地缘关系，出境游仍以港澳一日游为主。</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6" name="图表 5"/>
          <p:cNvGraphicFramePr/>
          <p:nvPr/>
        </p:nvGraphicFramePr>
        <p:xfrm>
          <a:off x="4329335" y="2002613"/>
          <a:ext cx="6401640" cy="3959881"/>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2" cstate="print"/>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1.1</a:t>
            </a:r>
            <a:r>
              <a:rPr lang="zh-CN" altLang="en-US" sz="2800" dirty="0">
                <a:solidFill>
                  <a:schemeClr val="tx1"/>
                </a:solidFill>
                <a:latin typeface="黑体" panose="02010609060101010101" pitchFamily="49" charset="-122"/>
                <a:ea typeface="黑体" panose="02010609060101010101" pitchFamily="49" charset="-122"/>
              </a:rPr>
              <a:t>：港、</a:t>
            </a:r>
            <a:r>
              <a:rPr lang="zh-CN" altLang="en-US" sz="2800" dirty="0" smtClean="0">
                <a:solidFill>
                  <a:schemeClr val="tx1"/>
                </a:solidFill>
                <a:latin typeface="黑体" panose="02010609060101010101" pitchFamily="49" charset="-122"/>
                <a:ea typeface="黑体" panose="02010609060101010101" pitchFamily="49" charset="-122"/>
              </a:rPr>
              <a:t>澳一日游</a:t>
            </a:r>
            <a:r>
              <a:rPr lang="zh-CN" altLang="en-US" sz="2800" dirty="0">
                <a:solidFill>
                  <a:schemeClr val="tx1"/>
                </a:solidFill>
                <a:latin typeface="黑体" panose="02010609060101010101" pitchFamily="49" charset="-122"/>
                <a:ea typeface="黑体" panose="02010609060101010101" pitchFamily="49" charset="-122"/>
              </a:rPr>
              <a:t>游客日</a:t>
            </a:r>
            <a:r>
              <a:rPr lang="zh-CN" altLang="en-US" sz="2800" dirty="0" smtClean="0">
                <a:solidFill>
                  <a:schemeClr val="tx1"/>
                </a:solidFill>
                <a:latin typeface="黑体" panose="02010609060101010101" pitchFamily="49" charset="-122"/>
                <a:ea typeface="黑体" panose="02010609060101010101" pitchFamily="49" charset="-122"/>
              </a:rPr>
              <a:t>走势</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823920" y="888852"/>
            <a:ext cx="10376920" cy="116840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spcAft>
                <a:spcPts val="0"/>
              </a:spcAft>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国庆期间深圳本地游客去港澳一日游共计</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万人次，其中</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日、</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日、</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日出行游客数量较多。</a:t>
            </a:r>
            <a:endParaRPr lang="zh-CN" altLang="en-US" dirty="0"/>
          </a:p>
          <a:p>
            <a:pPr indent="355600" algn="just">
              <a:lnSpc>
                <a:spcPct val="150000"/>
              </a:lnSpc>
              <a:spcAft>
                <a:spcPts val="0"/>
              </a:spcAft>
            </a:pP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2" cstate="print"/>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graphicFrame>
        <p:nvGraphicFramePr>
          <p:cNvPr id="11" name="图表 10"/>
          <p:cNvGraphicFramePr/>
          <p:nvPr/>
        </p:nvGraphicFramePr>
        <p:xfrm>
          <a:off x="1693871" y="2223878"/>
          <a:ext cx="8863293" cy="4132472"/>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1.2</a:t>
            </a:r>
            <a:r>
              <a:rPr lang="zh-CN" altLang="en-US" sz="2800" dirty="0">
                <a:solidFill>
                  <a:schemeClr val="tx1"/>
                </a:solidFill>
                <a:latin typeface="黑体" panose="02010609060101010101" pitchFamily="49" charset="-122"/>
                <a:ea typeface="黑体" panose="02010609060101010101" pitchFamily="49" charset="-122"/>
              </a:rPr>
              <a:t>：港澳一日游游客性别特征分析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448623" y="1182187"/>
            <a:ext cx="11466498" cy="923330"/>
          </a:xfrm>
          <a:prstGeom prst="rect">
            <a:avLst/>
          </a:prstGeom>
        </p:spPr>
        <p:txBody>
          <a:bodyPr wrap="square">
            <a:spAutoFit/>
          </a:bodyPr>
          <a:lstStyle/>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深圳本地去港澳一日游的游客</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为女性；每日游客性别情况如右图所示，但走势变化不大。</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a:p>
            <a:pPr indent="355600" algn="just">
              <a:lnSpc>
                <a:spcPct val="150000"/>
              </a:lnSpc>
            </a:pP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6" name="组合 5"/>
          <p:cNvGrpSpPr/>
          <p:nvPr/>
        </p:nvGrpSpPr>
        <p:grpSpPr>
          <a:xfrm>
            <a:off x="1363280" y="2756261"/>
            <a:ext cx="2786136" cy="2696339"/>
            <a:chOff x="4853269" y="2431662"/>
            <a:chExt cx="2624407" cy="2572190"/>
          </a:xfrm>
        </p:grpSpPr>
        <p:grpSp>
          <p:nvGrpSpPr>
            <p:cNvPr id="5" name="组合 4"/>
            <p:cNvGrpSpPr/>
            <p:nvPr/>
          </p:nvGrpSpPr>
          <p:grpSpPr>
            <a:xfrm>
              <a:off x="4853269" y="2431662"/>
              <a:ext cx="2624407" cy="2572190"/>
              <a:chOff x="4853269" y="2431662"/>
              <a:chExt cx="2624407" cy="2572190"/>
            </a:xfrm>
          </p:grpSpPr>
          <p:sp>
            <p:nvSpPr>
              <p:cNvPr id="2" name="椭圆 1"/>
              <p:cNvSpPr/>
              <p:nvPr/>
            </p:nvSpPr>
            <p:spPr>
              <a:xfrm>
                <a:off x="4853269" y="2431662"/>
                <a:ext cx="2624407" cy="2572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黑体" panose="02010609060101010101" pitchFamily="49" charset="-122"/>
                  <a:ea typeface="黑体" panose="02010609060101010101" pitchFamily="49" charset="-122"/>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5976815" y="3017345"/>
                <a:ext cx="1261076" cy="1164070"/>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5002602" y="2969636"/>
                <a:ext cx="1148668" cy="1211781"/>
              </a:xfrm>
              <a:prstGeom prst="rect">
                <a:avLst/>
              </a:prstGeom>
              <a:noFill/>
              <a:ln w="9525">
                <a:noFill/>
                <a:miter lim="800000"/>
                <a:headEnd/>
                <a:tailEnd/>
              </a:ln>
            </p:spPr>
          </p:pic>
          <p:sp>
            <p:nvSpPr>
              <p:cNvPr id="11" name="文本框 10"/>
              <p:cNvSpPr txBox="1"/>
              <p:nvPr/>
            </p:nvSpPr>
            <p:spPr>
              <a:xfrm>
                <a:off x="5330896" y="4149971"/>
                <a:ext cx="1027756" cy="440408"/>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47% </a:t>
                </a:r>
                <a:endParaRPr lang="zh-CN" altLang="en-US" sz="2400" dirty="0">
                  <a:solidFill>
                    <a:schemeClr val="bg1"/>
                  </a:solidFill>
                  <a:latin typeface="黑体" panose="02010609060101010101" pitchFamily="49" charset="-122"/>
                  <a:ea typeface="黑体" panose="02010609060101010101" pitchFamily="49" charset="-122"/>
                </a:endParaRPr>
              </a:p>
            </p:txBody>
          </p:sp>
        </p:grpSp>
        <p:sp>
          <p:nvSpPr>
            <p:cNvPr id="16" name="文本框 15"/>
            <p:cNvSpPr txBox="1"/>
            <p:nvPr/>
          </p:nvSpPr>
          <p:spPr>
            <a:xfrm>
              <a:off x="6438083" y="4149971"/>
              <a:ext cx="1027756" cy="440408"/>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53% </a:t>
              </a:r>
              <a:endParaRPr lang="zh-CN" altLang="en-US" sz="2400" dirty="0">
                <a:solidFill>
                  <a:schemeClr val="bg1"/>
                </a:solidFill>
                <a:latin typeface="黑体" panose="02010609060101010101" pitchFamily="49" charset="-122"/>
                <a:ea typeface="黑体" panose="02010609060101010101" pitchFamily="49" charset="-122"/>
              </a:endParaRPr>
            </a:p>
          </p:txBody>
        </p:sp>
      </p:grpSp>
      <p:sp>
        <p:nvSpPr>
          <p:cNvPr id="8" name="灯片编号占位符 7"/>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5" name="图片 14"/>
          <p:cNvPicPr>
            <a:picLocks noChangeAspect="1"/>
          </p:cNvPicPr>
          <p:nvPr/>
        </p:nvPicPr>
        <p:blipFill>
          <a:blip r:embed="rId4" cstate="print"/>
          <a:stretch>
            <a:fillRect/>
          </a:stretch>
        </p:blipFill>
        <p:spPr>
          <a:xfrm>
            <a:off x="10367319" y="62776"/>
            <a:ext cx="833521" cy="763300"/>
          </a:xfrm>
          <a:prstGeom prst="rect">
            <a:avLst/>
          </a:prstGeom>
        </p:spPr>
      </p:pic>
      <p:pic>
        <p:nvPicPr>
          <p:cNvPr id="17" name="图片 16"/>
          <p:cNvPicPr>
            <a:picLocks noChangeAspect="1"/>
          </p:cNvPicPr>
          <p:nvPr/>
        </p:nvPicPr>
        <p:blipFill>
          <a:blip r:embed="rId5"/>
          <a:stretch>
            <a:fillRect/>
          </a:stretch>
        </p:blipFill>
        <p:spPr>
          <a:xfrm>
            <a:off x="11200841" y="62776"/>
            <a:ext cx="890522" cy="761206"/>
          </a:xfrm>
          <a:prstGeom prst="rect">
            <a:avLst/>
          </a:prstGeom>
        </p:spPr>
      </p:pic>
      <p:graphicFrame>
        <p:nvGraphicFramePr>
          <p:cNvPr id="19" name="图表 18"/>
          <p:cNvGraphicFramePr/>
          <p:nvPr/>
        </p:nvGraphicFramePr>
        <p:xfrm>
          <a:off x="5087982" y="2266404"/>
          <a:ext cx="6589813" cy="376545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1.3</a:t>
            </a:r>
            <a:r>
              <a:rPr lang="zh-CN" altLang="en-US" sz="2800" dirty="0">
                <a:solidFill>
                  <a:schemeClr val="tx1"/>
                </a:solidFill>
                <a:latin typeface="黑体" panose="02010609060101010101" pitchFamily="49" charset="-122"/>
                <a:ea typeface="黑体" panose="02010609060101010101" pitchFamily="49" charset="-122"/>
              </a:rPr>
              <a:t>：港澳一日游游客年龄特征分析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81246" y="1063524"/>
            <a:ext cx="11138430" cy="923330"/>
          </a:xfrm>
          <a:prstGeom prst="rect">
            <a:avLst/>
          </a:prstGeom>
        </p:spPr>
        <p:txBody>
          <a:bodyPr wrap="square">
            <a:spAutoFit/>
          </a:bodyPr>
          <a:lstStyle/>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深圳去港澳一日游游客年龄分布特征是</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岁及以下的少年占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15-24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岁青年占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25-44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岁的壮盛年占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45-64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岁的中年占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岁及以上的老年占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；每日游客年龄分布情况如右图所示。</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灯片编号占位符 7"/>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5" name="图片 14"/>
          <p:cNvPicPr>
            <a:picLocks noChangeAspect="1"/>
          </p:cNvPicPr>
          <p:nvPr/>
        </p:nvPicPr>
        <p:blipFill>
          <a:blip r:embed="rId3" cstate="print"/>
          <a:stretch>
            <a:fillRect/>
          </a:stretch>
        </p:blipFill>
        <p:spPr>
          <a:xfrm>
            <a:off x="10367319" y="62776"/>
            <a:ext cx="833521" cy="763300"/>
          </a:xfrm>
          <a:prstGeom prst="rect">
            <a:avLst/>
          </a:prstGeom>
        </p:spPr>
      </p:pic>
      <p:pic>
        <p:nvPicPr>
          <p:cNvPr id="17" name="图片 16"/>
          <p:cNvPicPr>
            <a:picLocks noChangeAspect="1"/>
          </p:cNvPicPr>
          <p:nvPr/>
        </p:nvPicPr>
        <p:blipFill>
          <a:blip r:embed="rId4"/>
          <a:stretch>
            <a:fillRect/>
          </a:stretch>
        </p:blipFill>
        <p:spPr>
          <a:xfrm>
            <a:off x="11200841" y="62776"/>
            <a:ext cx="890522" cy="761206"/>
          </a:xfrm>
          <a:prstGeom prst="rect">
            <a:avLst/>
          </a:prstGeom>
        </p:spPr>
      </p:pic>
      <p:graphicFrame>
        <p:nvGraphicFramePr>
          <p:cNvPr id="19" name="图表 18"/>
          <p:cNvGraphicFramePr/>
          <p:nvPr/>
        </p:nvGraphicFramePr>
        <p:xfrm>
          <a:off x="5087982" y="2266404"/>
          <a:ext cx="6589813" cy="376545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8" name="图表 17"/>
          <p:cNvGraphicFramePr/>
          <p:nvPr/>
        </p:nvGraphicFramePr>
        <p:xfrm>
          <a:off x="365985" y="2618905"/>
          <a:ext cx="4147479" cy="3224829"/>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2.1</a:t>
            </a:r>
            <a:r>
              <a:rPr lang="zh-CN" altLang="en-US" sz="2800" dirty="0">
                <a:solidFill>
                  <a:schemeClr val="tx1"/>
                </a:solidFill>
                <a:latin typeface="黑体" panose="02010609060101010101" pitchFamily="49" charset="-122"/>
                <a:ea typeface="黑体" panose="02010609060101010101" pitchFamily="49" charset="-122"/>
              </a:rPr>
              <a:t>：港澳过夜游游客日走势</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672679" y="823982"/>
            <a:ext cx="9960159" cy="754053"/>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spcAft>
                <a:spcPts val="0"/>
              </a:spcAft>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深圳游客港澳过夜游游客共计</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万人次，每日出行游客在</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0.5-0.7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万之间，具体如下图所示。</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2" cstate="print"/>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graphicFrame>
        <p:nvGraphicFramePr>
          <p:cNvPr id="11" name="图表 10"/>
          <p:cNvGraphicFramePr/>
          <p:nvPr/>
        </p:nvGraphicFramePr>
        <p:xfrm>
          <a:off x="1541206" y="2119820"/>
          <a:ext cx="9106642" cy="4303103"/>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1.1</a:t>
            </a:r>
            <a:r>
              <a:rPr lang="zh-CN" altLang="en-US" sz="2800" dirty="0">
                <a:solidFill>
                  <a:schemeClr val="tx1"/>
                </a:solidFill>
                <a:latin typeface="黑体" panose="02010609060101010101" pitchFamily="49" charset="-122"/>
                <a:ea typeface="黑体" panose="02010609060101010101" pitchFamily="49" charset="-122"/>
              </a:rPr>
              <a:t>：国内来深圳一日游游客每日数量及走势</a:t>
            </a:r>
            <a:endParaRPr lang="en-US" altLang="zh-CN" sz="2800" dirty="0">
              <a:solidFill>
                <a:schemeClr val="tx1"/>
              </a:solidFill>
              <a:latin typeface="黑体" panose="02010609060101010101" pitchFamily="49" charset="-122"/>
              <a:ea typeface="黑体" panose="02010609060101010101" pitchFamily="49" charset="-122"/>
            </a:endParaRPr>
          </a:p>
        </p:txBody>
      </p:sp>
      <p:graphicFrame>
        <p:nvGraphicFramePr>
          <p:cNvPr id="6" name="图表 5"/>
          <p:cNvGraphicFramePr/>
          <p:nvPr/>
        </p:nvGraphicFramePr>
        <p:xfrm>
          <a:off x="1637051" y="1955859"/>
          <a:ext cx="8730268" cy="4217918"/>
        </p:xfrm>
        <a:graphic>
          <a:graphicData uri="http://schemas.openxmlformats.org/drawingml/2006/chart">
            <c:chart xmlns:c="http://schemas.openxmlformats.org/drawingml/2006/chart" xmlns:r="http://schemas.openxmlformats.org/officeDocument/2006/relationships" r:id="rId1"/>
          </a:graphicData>
        </a:graphic>
      </p:graphicFrame>
      <p:sp>
        <p:nvSpPr>
          <p:cNvPr id="7" name="矩形 6"/>
          <p:cNvSpPr/>
          <p:nvPr/>
        </p:nvSpPr>
        <p:spPr>
          <a:xfrm>
            <a:off x="655155" y="1001288"/>
            <a:ext cx="11087721" cy="506730"/>
          </a:xfrm>
          <a:prstGeom prst="rect">
            <a:avLst/>
          </a:prstGeom>
        </p:spPr>
        <p:txBody>
          <a:bodyPr wrap="square">
            <a:spAutoFit/>
          </a:bodyPr>
          <a:lstStyle/>
          <a:p>
            <a:pPr indent="355600" algn="just">
              <a:lnSpc>
                <a:spcPct val="150000"/>
              </a:lnSpc>
              <a:spcAft>
                <a:spcPts val="0"/>
              </a:spcAft>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国内来深圳一日游的游客</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共计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27.4</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其中</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日一日游游客数量最多。</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2" cstate="print"/>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2.2</a:t>
            </a:r>
            <a:r>
              <a:rPr lang="zh-CN" altLang="en-US" sz="2800" dirty="0">
                <a:solidFill>
                  <a:schemeClr val="tx1"/>
                </a:solidFill>
                <a:latin typeface="黑体" panose="02010609060101010101" pitchFamily="49" charset="-122"/>
                <a:ea typeface="黑体" panose="02010609060101010101" pitchFamily="49" charset="-122"/>
              </a:rPr>
              <a:t>：港澳过夜游游客性别特征分析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448623" y="1182187"/>
            <a:ext cx="11466498" cy="507831"/>
          </a:xfrm>
          <a:prstGeom prst="rect">
            <a:avLst/>
          </a:prstGeom>
        </p:spPr>
        <p:txBody>
          <a:bodyPr wrap="square">
            <a:spAutoFit/>
          </a:bodyPr>
          <a:lstStyle/>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深圳本地去港澳过夜游的游客</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为女性；每日游客性别情况如右图所示。</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6" name="组合 5"/>
          <p:cNvGrpSpPr/>
          <p:nvPr/>
        </p:nvGrpSpPr>
        <p:grpSpPr>
          <a:xfrm>
            <a:off x="1363280" y="2756261"/>
            <a:ext cx="2786136" cy="2696339"/>
            <a:chOff x="4853269" y="2431662"/>
            <a:chExt cx="2624407" cy="2572190"/>
          </a:xfrm>
        </p:grpSpPr>
        <p:grpSp>
          <p:nvGrpSpPr>
            <p:cNvPr id="5" name="组合 4"/>
            <p:cNvGrpSpPr/>
            <p:nvPr/>
          </p:nvGrpSpPr>
          <p:grpSpPr>
            <a:xfrm>
              <a:off x="4853269" y="2431662"/>
              <a:ext cx="2624407" cy="2572190"/>
              <a:chOff x="4853269" y="2431662"/>
              <a:chExt cx="2624407" cy="2572190"/>
            </a:xfrm>
          </p:grpSpPr>
          <p:sp>
            <p:nvSpPr>
              <p:cNvPr id="2" name="椭圆 1"/>
              <p:cNvSpPr/>
              <p:nvPr/>
            </p:nvSpPr>
            <p:spPr>
              <a:xfrm>
                <a:off x="4853269" y="2431662"/>
                <a:ext cx="2624407" cy="2572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5976815" y="3017345"/>
                <a:ext cx="1261076" cy="1164070"/>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5002602" y="2969636"/>
                <a:ext cx="1148668" cy="1211781"/>
              </a:xfrm>
              <a:prstGeom prst="rect">
                <a:avLst/>
              </a:prstGeom>
              <a:noFill/>
              <a:ln w="9525">
                <a:noFill/>
                <a:miter lim="800000"/>
                <a:headEnd/>
                <a:tailEnd/>
              </a:ln>
            </p:spPr>
          </p:pic>
          <p:sp>
            <p:nvSpPr>
              <p:cNvPr id="11" name="文本框 10"/>
              <p:cNvSpPr txBox="1"/>
              <p:nvPr/>
            </p:nvSpPr>
            <p:spPr>
              <a:xfrm>
                <a:off x="5330896" y="4149971"/>
                <a:ext cx="1027756" cy="440408"/>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47% </a:t>
                </a:r>
                <a:endParaRPr lang="zh-CN" altLang="en-US" sz="2400" dirty="0">
                  <a:solidFill>
                    <a:schemeClr val="bg1"/>
                  </a:solidFill>
                  <a:latin typeface="黑体" panose="02010609060101010101" pitchFamily="49" charset="-122"/>
                  <a:ea typeface="黑体" panose="02010609060101010101" pitchFamily="49" charset="-122"/>
                </a:endParaRPr>
              </a:p>
            </p:txBody>
          </p:sp>
        </p:grpSp>
        <p:sp>
          <p:nvSpPr>
            <p:cNvPr id="16" name="文本框 15"/>
            <p:cNvSpPr txBox="1"/>
            <p:nvPr/>
          </p:nvSpPr>
          <p:spPr>
            <a:xfrm>
              <a:off x="6438083" y="4149971"/>
              <a:ext cx="1027756" cy="440408"/>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53% </a:t>
              </a:r>
              <a:endParaRPr lang="zh-CN" altLang="en-US" sz="2400" dirty="0">
                <a:solidFill>
                  <a:schemeClr val="bg1"/>
                </a:solidFill>
                <a:latin typeface="黑体" panose="02010609060101010101" pitchFamily="49" charset="-122"/>
                <a:ea typeface="黑体" panose="02010609060101010101" pitchFamily="49" charset="-122"/>
              </a:endParaRPr>
            </a:p>
          </p:txBody>
        </p:sp>
      </p:grpSp>
      <p:sp>
        <p:nvSpPr>
          <p:cNvPr id="8" name="灯片编号占位符 7"/>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5" name="图片 14"/>
          <p:cNvPicPr>
            <a:picLocks noChangeAspect="1"/>
          </p:cNvPicPr>
          <p:nvPr/>
        </p:nvPicPr>
        <p:blipFill>
          <a:blip r:embed="rId4" cstate="print"/>
          <a:stretch>
            <a:fillRect/>
          </a:stretch>
        </p:blipFill>
        <p:spPr>
          <a:xfrm>
            <a:off x="10367319" y="62776"/>
            <a:ext cx="833521" cy="763300"/>
          </a:xfrm>
          <a:prstGeom prst="rect">
            <a:avLst/>
          </a:prstGeom>
        </p:spPr>
      </p:pic>
      <p:pic>
        <p:nvPicPr>
          <p:cNvPr id="17" name="图片 16"/>
          <p:cNvPicPr>
            <a:picLocks noChangeAspect="1"/>
          </p:cNvPicPr>
          <p:nvPr/>
        </p:nvPicPr>
        <p:blipFill>
          <a:blip r:embed="rId5"/>
          <a:stretch>
            <a:fillRect/>
          </a:stretch>
        </p:blipFill>
        <p:spPr>
          <a:xfrm>
            <a:off x="11200841" y="62776"/>
            <a:ext cx="890522" cy="761206"/>
          </a:xfrm>
          <a:prstGeom prst="rect">
            <a:avLst/>
          </a:prstGeom>
        </p:spPr>
      </p:pic>
      <p:graphicFrame>
        <p:nvGraphicFramePr>
          <p:cNvPr id="19" name="图表 18"/>
          <p:cNvGraphicFramePr/>
          <p:nvPr/>
        </p:nvGraphicFramePr>
        <p:xfrm>
          <a:off x="5087982" y="2266404"/>
          <a:ext cx="6589813" cy="376545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2.3</a:t>
            </a:r>
            <a:r>
              <a:rPr lang="zh-CN" altLang="en-US" sz="2800" dirty="0">
                <a:solidFill>
                  <a:schemeClr val="tx1"/>
                </a:solidFill>
                <a:latin typeface="黑体" panose="02010609060101010101" pitchFamily="49" charset="-122"/>
                <a:ea typeface="黑体" panose="02010609060101010101" pitchFamily="49" charset="-122"/>
              </a:rPr>
              <a:t>：港澳过夜游游客年龄特征分析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81246" y="1063524"/>
            <a:ext cx="11138430" cy="923330"/>
          </a:xfrm>
          <a:prstGeom prst="rect">
            <a:avLst/>
          </a:prstGeom>
        </p:spPr>
        <p:txBody>
          <a:bodyPr wrap="square">
            <a:spAutoFit/>
          </a:bodyPr>
          <a:lstStyle/>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港澳过夜游游客年龄分布特征是</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岁及以下的少年占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15-24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岁青年占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25-44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岁的壮盛年占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45-64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岁的中年占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岁及以上的老年占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；每日游客年龄情况如右图所示。</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灯片编号占位符 7"/>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5" name="图片 14"/>
          <p:cNvPicPr>
            <a:picLocks noChangeAspect="1"/>
          </p:cNvPicPr>
          <p:nvPr/>
        </p:nvPicPr>
        <p:blipFill>
          <a:blip r:embed="rId3" cstate="print"/>
          <a:stretch>
            <a:fillRect/>
          </a:stretch>
        </p:blipFill>
        <p:spPr>
          <a:xfrm>
            <a:off x="10367319" y="62776"/>
            <a:ext cx="833521" cy="763300"/>
          </a:xfrm>
          <a:prstGeom prst="rect">
            <a:avLst/>
          </a:prstGeom>
        </p:spPr>
      </p:pic>
      <p:pic>
        <p:nvPicPr>
          <p:cNvPr id="17" name="图片 16"/>
          <p:cNvPicPr>
            <a:picLocks noChangeAspect="1"/>
          </p:cNvPicPr>
          <p:nvPr/>
        </p:nvPicPr>
        <p:blipFill>
          <a:blip r:embed="rId4"/>
          <a:stretch>
            <a:fillRect/>
          </a:stretch>
        </p:blipFill>
        <p:spPr>
          <a:xfrm>
            <a:off x="11200841" y="62776"/>
            <a:ext cx="890522" cy="761206"/>
          </a:xfrm>
          <a:prstGeom prst="rect">
            <a:avLst/>
          </a:prstGeom>
        </p:spPr>
      </p:pic>
      <p:graphicFrame>
        <p:nvGraphicFramePr>
          <p:cNvPr id="19" name="图表 18"/>
          <p:cNvGraphicFramePr/>
          <p:nvPr/>
        </p:nvGraphicFramePr>
        <p:xfrm>
          <a:off x="5129863" y="2337399"/>
          <a:ext cx="6589813" cy="376545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8" name="图表 17"/>
          <p:cNvGraphicFramePr/>
          <p:nvPr/>
        </p:nvGraphicFramePr>
        <p:xfrm>
          <a:off x="340760" y="2631518"/>
          <a:ext cx="4147479" cy="3224829"/>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2.4</a:t>
            </a:r>
            <a:r>
              <a:rPr lang="zh-CN" altLang="en-US" sz="2800" dirty="0">
                <a:solidFill>
                  <a:schemeClr val="tx1"/>
                </a:solidFill>
                <a:latin typeface="黑体" panose="02010609060101010101" pitchFamily="49" charset="-122"/>
                <a:ea typeface="黑体" panose="02010609060101010101" pitchFamily="49" charset="-122"/>
              </a:rPr>
              <a:t>：港澳过夜游游客停留天数分析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0" name="图片 9"/>
          <p:cNvPicPr>
            <a:picLocks noChangeAspect="1"/>
          </p:cNvPicPr>
          <p:nvPr/>
        </p:nvPicPr>
        <p:blipFill>
          <a:blip r:embed="rId2" cstate="print"/>
          <a:stretch>
            <a:fillRect/>
          </a:stretch>
        </p:blipFill>
        <p:spPr>
          <a:xfrm>
            <a:off x="10367319" y="62776"/>
            <a:ext cx="833521" cy="763300"/>
          </a:xfrm>
          <a:prstGeom prst="rect">
            <a:avLst/>
          </a:prstGeom>
        </p:spPr>
      </p:pic>
      <p:pic>
        <p:nvPicPr>
          <p:cNvPr id="11" name="图片 10"/>
          <p:cNvPicPr>
            <a:picLocks noChangeAspect="1"/>
          </p:cNvPicPr>
          <p:nvPr/>
        </p:nvPicPr>
        <p:blipFill>
          <a:blip r:embed="rId3"/>
          <a:stretch>
            <a:fillRect/>
          </a:stretch>
        </p:blipFill>
        <p:spPr>
          <a:xfrm>
            <a:off x="11200841" y="62776"/>
            <a:ext cx="890522" cy="761206"/>
          </a:xfrm>
          <a:prstGeom prst="rect">
            <a:avLst/>
          </a:prstGeom>
        </p:spPr>
      </p:pic>
      <p:sp>
        <p:nvSpPr>
          <p:cNvPr id="8" name="矩形 7"/>
          <p:cNvSpPr/>
          <p:nvPr/>
        </p:nvSpPr>
        <p:spPr>
          <a:xfrm>
            <a:off x="597005" y="751620"/>
            <a:ext cx="10859445" cy="116840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在港澳过夜游客停留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87.2%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0.5%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，大部分游客以停留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天为主，游客的平均逗留天数是</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9" name="图表 8"/>
          <p:cNvGraphicFramePr/>
          <p:nvPr/>
        </p:nvGraphicFramePr>
        <p:xfrm>
          <a:off x="2107761" y="2207266"/>
          <a:ext cx="7913768" cy="3959881"/>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3.1</a:t>
            </a:r>
            <a:r>
              <a:rPr lang="zh-CN" altLang="en-US" sz="2800" dirty="0">
                <a:solidFill>
                  <a:schemeClr val="tx1"/>
                </a:solidFill>
                <a:latin typeface="黑体" panose="02010609060101010101" pitchFamily="49" charset="-122"/>
                <a:ea typeface="黑体" panose="02010609060101010101" pitchFamily="49" charset="-122"/>
              </a:rPr>
              <a:t>：出国游游客日走势</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603311" y="745314"/>
            <a:ext cx="10597529" cy="158369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spcAft>
                <a:spcPts val="0"/>
              </a:spcAft>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国庆期间深圳本地出国游的游的游客共计</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万人次，其中</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日当天出国游游客最多，之后每日出国游客数量呈递减趋势。</a:t>
            </a:r>
            <a:endParaRPr lang="zh-CN" altLang="en-US" dirty="0"/>
          </a:p>
          <a:p>
            <a:pPr indent="355600" algn="just">
              <a:lnSpc>
                <a:spcPct val="150000"/>
              </a:lnSpc>
              <a:spcAft>
                <a:spcPts val="0"/>
              </a:spcAft>
            </a:pP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8" name="图片 7"/>
          <p:cNvPicPr>
            <a:picLocks noChangeAspect="1"/>
          </p:cNvPicPr>
          <p:nvPr/>
        </p:nvPicPr>
        <p:blipFill>
          <a:blip r:embed="rId2" cstate="print"/>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graphicFrame>
        <p:nvGraphicFramePr>
          <p:cNvPr id="11" name="图表 10"/>
          <p:cNvGraphicFramePr/>
          <p:nvPr/>
        </p:nvGraphicFramePr>
        <p:xfrm>
          <a:off x="1703438" y="2119821"/>
          <a:ext cx="8944409" cy="423653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3.2</a:t>
            </a:r>
            <a:r>
              <a:rPr lang="zh-CN" altLang="en-US" sz="2800" dirty="0">
                <a:solidFill>
                  <a:schemeClr val="tx1"/>
                </a:solidFill>
                <a:latin typeface="黑体" panose="02010609060101010101" pitchFamily="49" charset="-122"/>
                <a:ea typeface="黑体" panose="02010609060101010101" pitchFamily="49" charset="-122"/>
              </a:rPr>
              <a:t>：出国游游客性别特征分析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448623" y="1182187"/>
            <a:ext cx="11466498" cy="923330"/>
          </a:xfrm>
          <a:prstGeom prst="rect">
            <a:avLst/>
          </a:prstGeom>
        </p:spPr>
        <p:txBody>
          <a:bodyPr wrap="square">
            <a:spAutoFit/>
          </a:bodyPr>
          <a:lstStyle/>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深圳本地出国游的游客</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为女性；每日出行游客性别情况如右图所示，但总体变化不大。</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a:p>
            <a:pPr indent="355600" algn="just">
              <a:lnSpc>
                <a:spcPct val="150000"/>
              </a:lnSpc>
            </a:pP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6" name="组合 5"/>
          <p:cNvGrpSpPr/>
          <p:nvPr/>
        </p:nvGrpSpPr>
        <p:grpSpPr>
          <a:xfrm>
            <a:off x="1363280" y="2756261"/>
            <a:ext cx="2786136" cy="2696339"/>
            <a:chOff x="4853269" y="2431662"/>
            <a:chExt cx="2624407" cy="2572190"/>
          </a:xfrm>
        </p:grpSpPr>
        <p:grpSp>
          <p:nvGrpSpPr>
            <p:cNvPr id="5" name="组合 4"/>
            <p:cNvGrpSpPr/>
            <p:nvPr/>
          </p:nvGrpSpPr>
          <p:grpSpPr>
            <a:xfrm>
              <a:off x="4853269" y="2431662"/>
              <a:ext cx="2624407" cy="2572190"/>
              <a:chOff x="4853269" y="2431662"/>
              <a:chExt cx="2624407" cy="2572190"/>
            </a:xfrm>
          </p:grpSpPr>
          <p:sp>
            <p:nvSpPr>
              <p:cNvPr id="2" name="椭圆 1"/>
              <p:cNvSpPr/>
              <p:nvPr/>
            </p:nvSpPr>
            <p:spPr>
              <a:xfrm>
                <a:off x="4853269" y="2431662"/>
                <a:ext cx="2624407" cy="2572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5976815" y="3017345"/>
                <a:ext cx="1261076" cy="1164070"/>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5002602" y="2969636"/>
                <a:ext cx="1148668" cy="1211781"/>
              </a:xfrm>
              <a:prstGeom prst="rect">
                <a:avLst/>
              </a:prstGeom>
              <a:noFill/>
              <a:ln w="9525">
                <a:noFill/>
                <a:miter lim="800000"/>
                <a:headEnd/>
                <a:tailEnd/>
              </a:ln>
            </p:spPr>
          </p:pic>
          <p:sp>
            <p:nvSpPr>
              <p:cNvPr id="11" name="文本框 10"/>
              <p:cNvSpPr txBox="1"/>
              <p:nvPr/>
            </p:nvSpPr>
            <p:spPr>
              <a:xfrm>
                <a:off x="5330896" y="4149971"/>
                <a:ext cx="1027756" cy="440408"/>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47% </a:t>
                </a:r>
                <a:endParaRPr lang="zh-CN" altLang="en-US" sz="2400" dirty="0">
                  <a:solidFill>
                    <a:schemeClr val="bg1"/>
                  </a:solidFill>
                  <a:latin typeface="黑体" panose="02010609060101010101" pitchFamily="49" charset="-122"/>
                  <a:ea typeface="黑体" panose="02010609060101010101" pitchFamily="49" charset="-122"/>
                </a:endParaRPr>
              </a:p>
            </p:txBody>
          </p:sp>
        </p:grpSp>
        <p:sp>
          <p:nvSpPr>
            <p:cNvPr id="16" name="文本框 15"/>
            <p:cNvSpPr txBox="1"/>
            <p:nvPr/>
          </p:nvSpPr>
          <p:spPr>
            <a:xfrm>
              <a:off x="6438083" y="4149971"/>
              <a:ext cx="1027756" cy="440408"/>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53% </a:t>
              </a:r>
              <a:endParaRPr lang="zh-CN" altLang="en-US" sz="2400" dirty="0">
                <a:solidFill>
                  <a:schemeClr val="bg1"/>
                </a:solidFill>
                <a:latin typeface="黑体" panose="02010609060101010101" pitchFamily="49" charset="-122"/>
                <a:ea typeface="黑体" panose="02010609060101010101" pitchFamily="49" charset="-122"/>
              </a:endParaRPr>
            </a:p>
          </p:txBody>
        </p:sp>
      </p:grpSp>
      <p:sp>
        <p:nvSpPr>
          <p:cNvPr id="8" name="灯片编号占位符 7"/>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5" name="图片 14"/>
          <p:cNvPicPr>
            <a:picLocks noChangeAspect="1"/>
          </p:cNvPicPr>
          <p:nvPr/>
        </p:nvPicPr>
        <p:blipFill>
          <a:blip r:embed="rId4" cstate="print"/>
          <a:stretch>
            <a:fillRect/>
          </a:stretch>
        </p:blipFill>
        <p:spPr>
          <a:xfrm>
            <a:off x="10367319" y="62776"/>
            <a:ext cx="833521" cy="763300"/>
          </a:xfrm>
          <a:prstGeom prst="rect">
            <a:avLst/>
          </a:prstGeom>
        </p:spPr>
      </p:pic>
      <p:pic>
        <p:nvPicPr>
          <p:cNvPr id="17" name="图片 16"/>
          <p:cNvPicPr>
            <a:picLocks noChangeAspect="1"/>
          </p:cNvPicPr>
          <p:nvPr/>
        </p:nvPicPr>
        <p:blipFill>
          <a:blip r:embed="rId5"/>
          <a:stretch>
            <a:fillRect/>
          </a:stretch>
        </p:blipFill>
        <p:spPr>
          <a:xfrm>
            <a:off x="11200841" y="62776"/>
            <a:ext cx="890522" cy="761206"/>
          </a:xfrm>
          <a:prstGeom prst="rect">
            <a:avLst/>
          </a:prstGeom>
        </p:spPr>
      </p:pic>
      <p:graphicFrame>
        <p:nvGraphicFramePr>
          <p:cNvPr id="19" name="图表 18"/>
          <p:cNvGraphicFramePr/>
          <p:nvPr/>
        </p:nvGraphicFramePr>
        <p:xfrm>
          <a:off x="5087982" y="2266404"/>
          <a:ext cx="6589813" cy="376545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3.3</a:t>
            </a:r>
            <a:r>
              <a:rPr lang="zh-CN" altLang="en-US" sz="2800" dirty="0">
                <a:solidFill>
                  <a:schemeClr val="tx1"/>
                </a:solidFill>
                <a:latin typeface="黑体" panose="02010609060101010101" pitchFamily="49" charset="-122"/>
                <a:ea typeface="黑体" panose="02010609060101010101" pitchFamily="49" charset="-122"/>
              </a:rPr>
              <a:t>：出国游游客年龄特征分析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81246" y="1063524"/>
            <a:ext cx="11138430" cy="923330"/>
          </a:xfrm>
          <a:prstGeom prst="rect">
            <a:avLst/>
          </a:prstGeom>
        </p:spPr>
        <p:txBody>
          <a:bodyPr wrap="square">
            <a:spAutoFit/>
          </a:bodyPr>
          <a:lstStyle/>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深圳本地出国游游客年龄分布特征是</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岁及以下的少年占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15-24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岁青年占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25-44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岁的壮盛年占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45-64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岁的中年占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岁及以上的老年占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；每日游客年龄情况如右图所示。</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灯片编号占位符 7"/>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5" name="图片 14"/>
          <p:cNvPicPr>
            <a:picLocks noChangeAspect="1"/>
          </p:cNvPicPr>
          <p:nvPr/>
        </p:nvPicPr>
        <p:blipFill>
          <a:blip r:embed="rId3" cstate="print"/>
          <a:stretch>
            <a:fillRect/>
          </a:stretch>
        </p:blipFill>
        <p:spPr>
          <a:xfrm>
            <a:off x="10367319" y="62776"/>
            <a:ext cx="833521" cy="763300"/>
          </a:xfrm>
          <a:prstGeom prst="rect">
            <a:avLst/>
          </a:prstGeom>
        </p:spPr>
      </p:pic>
      <p:pic>
        <p:nvPicPr>
          <p:cNvPr id="17" name="图片 16"/>
          <p:cNvPicPr>
            <a:picLocks noChangeAspect="1"/>
          </p:cNvPicPr>
          <p:nvPr/>
        </p:nvPicPr>
        <p:blipFill>
          <a:blip r:embed="rId4"/>
          <a:stretch>
            <a:fillRect/>
          </a:stretch>
        </p:blipFill>
        <p:spPr>
          <a:xfrm>
            <a:off x="11200841" y="62776"/>
            <a:ext cx="890522" cy="761206"/>
          </a:xfrm>
          <a:prstGeom prst="rect">
            <a:avLst/>
          </a:prstGeom>
        </p:spPr>
      </p:pic>
      <p:graphicFrame>
        <p:nvGraphicFramePr>
          <p:cNvPr id="19" name="图表 18"/>
          <p:cNvGraphicFramePr/>
          <p:nvPr/>
        </p:nvGraphicFramePr>
        <p:xfrm>
          <a:off x="5087982" y="2266404"/>
          <a:ext cx="6589813" cy="376545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8" name="图表 17"/>
          <p:cNvGraphicFramePr/>
          <p:nvPr/>
        </p:nvGraphicFramePr>
        <p:xfrm>
          <a:off x="340760" y="2631518"/>
          <a:ext cx="4147479" cy="3224829"/>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800" dirty="0">
                <a:solidFill>
                  <a:prstClr val="black"/>
                </a:solidFill>
                <a:latin typeface="黑体" panose="02010609060101010101" pitchFamily="49" charset="-122"/>
                <a:ea typeface="黑体" panose="02010609060101010101" pitchFamily="49" charset="-122"/>
              </a:rPr>
              <a:t>3.4</a:t>
            </a:r>
            <a:r>
              <a:rPr lang="zh-CN" altLang="en-US" sz="2800" dirty="0">
                <a:solidFill>
                  <a:prstClr val="black"/>
                </a:solidFill>
                <a:latin typeface="黑体" panose="02010609060101010101" pitchFamily="49" charset="-122"/>
                <a:ea typeface="黑体" panose="02010609060101010101" pitchFamily="49" charset="-122"/>
              </a:rPr>
              <a:t>：出国游目的地分析</a:t>
            </a:r>
            <a:endParaRPr lang="zh-CN" altLang="en-US" sz="2800" dirty="0">
              <a:solidFill>
                <a:prstClr val="black"/>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6" name="图片 5"/>
          <p:cNvPicPr>
            <a:picLocks noChangeAspect="1"/>
          </p:cNvPicPr>
          <p:nvPr/>
        </p:nvPicPr>
        <p:blipFill>
          <a:blip r:embed="rId2" cstate="print"/>
          <a:stretch>
            <a:fillRect/>
          </a:stretch>
        </p:blipFill>
        <p:spPr>
          <a:xfrm>
            <a:off x="10367319" y="62776"/>
            <a:ext cx="833521" cy="763300"/>
          </a:xfrm>
          <a:prstGeom prst="rect">
            <a:avLst/>
          </a:prstGeom>
        </p:spPr>
      </p:pic>
      <p:pic>
        <p:nvPicPr>
          <p:cNvPr id="7" name="图片 6"/>
          <p:cNvPicPr>
            <a:picLocks noChangeAspect="1"/>
          </p:cNvPicPr>
          <p:nvPr/>
        </p:nvPicPr>
        <p:blipFill>
          <a:blip r:embed="rId3"/>
          <a:stretch>
            <a:fillRect/>
          </a:stretch>
        </p:blipFill>
        <p:spPr>
          <a:xfrm>
            <a:off x="11200841" y="62776"/>
            <a:ext cx="890522" cy="761206"/>
          </a:xfrm>
          <a:prstGeom prst="rect">
            <a:avLst/>
          </a:prstGeom>
        </p:spPr>
      </p:pic>
      <p:sp>
        <p:nvSpPr>
          <p:cNvPr id="10" name="矩形 9"/>
          <p:cNvSpPr/>
          <p:nvPr/>
        </p:nvSpPr>
        <p:spPr>
          <a:xfrm>
            <a:off x="428990" y="1577463"/>
            <a:ext cx="3498902" cy="4078039"/>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深圳本地出国游的游客去向前</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个国家依次是：泰国</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0.5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万人、日本</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0.5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万人、马来西亚</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0.3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万人、美国</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0.3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万人、加拿大</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0.3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万人、新加坡</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0.2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万人、韩国</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0.2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万人、越南</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0.2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万人、澳大利亚</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0.2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万人、印度尼西亚</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0.1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万人， 出游以上</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个国家的游客占全部出国游客的</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9" name="图表 8"/>
          <p:cNvGraphicFramePr/>
          <p:nvPr/>
        </p:nvGraphicFramePr>
        <p:xfrm>
          <a:off x="4529645" y="1689178"/>
          <a:ext cx="6909578" cy="4838524"/>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3.5</a:t>
            </a:r>
            <a:r>
              <a:rPr lang="zh-CN" altLang="en-US" sz="2800" dirty="0">
                <a:solidFill>
                  <a:schemeClr val="tx1"/>
                </a:solidFill>
                <a:latin typeface="黑体" panose="02010609060101010101" pitchFamily="49" charset="-122"/>
                <a:ea typeface="黑体" panose="02010609060101010101" pitchFamily="49" charset="-122"/>
              </a:rPr>
              <a:t>：出国游游客停留天数分析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604563" y="1484652"/>
            <a:ext cx="3498902" cy="3108543"/>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深圳本地出国游的游客在境外停留天数的特征是：停留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5" name="图表 4"/>
          <p:cNvGraphicFramePr/>
          <p:nvPr/>
        </p:nvGraphicFramePr>
        <p:xfrm>
          <a:off x="5058697" y="1895169"/>
          <a:ext cx="6526223" cy="4072832"/>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6" name="图片 5"/>
          <p:cNvPicPr>
            <a:picLocks noChangeAspect="1"/>
          </p:cNvPicPr>
          <p:nvPr/>
        </p:nvPicPr>
        <p:blipFill>
          <a:blip r:embed="rId2" cstate="print"/>
          <a:stretch>
            <a:fillRect/>
          </a:stretch>
        </p:blipFill>
        <p:spPr>
          <a:xfrm>
            <a:off x="10367319" y="62776"/>
            <a:ext cx="833521" cy="763300"/>
          </a:xfrm>
          <a:prstGeom prst="rect">
            <a:avLst/>
          </a:prstGeom>
        </p:spPr>
      </p:pic>
      <p:pic>
        <p:nvPicPr>
          <p:cNvPr id="8" name="图片 7"/>
          <p:cNvPicPr>
            <a:picLocks noChangeAspect="1"/>
          </p:cNvPicPr>
          <p:nvPr/>
        </p:nvPicPr>
        <p:blipFill>
          <a:blip r:embed="rId3"/>
          <a:stretch>
            <a:fillRect/>
          </a:stretch>
        </p:blipFill>
        <p:spPr>
          <a:xfrm>
            <a:off x="11200841" y="62776"/>
            <a:ext cx="890522" cy="761206"/>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81177"/>
            <a:ext cx="12189481" cy="346867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华文琥珀" panose="02010800040101010101" pitchFamily="2" charset="-122"/>
                <a:ea typeface="华文琥珀" panose="02010800040101010101" pitchFamily="2" charset="-122"/>
              </a:rPr>
              <a:t>谢谢观看</a:t>
            </a:r>
            <a:endParaRPr lang="zh-CN" altLang="en-US" sz="8800" dirty="0">
              <a:latin typeface="华文琥珀" panose="02010800040101010101" pitchFamily="2" charset="-122"/>
              <a:ea typeface="华文琥珀" panose="02010800040101010101" pitchFamily="2" charset="-122"/>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1.2</a:t>
            </a:r>
            <a:r>
              <a:rPr lang="zh-CN" altLang="en-US" sz="2800" dirty="0">
                <a:solidFill>
                  <a:schemeClr val="tx1"/>
                </a:solidFill>
                <a:latin typeface="黑体" panose="02010609060101010101" pitchFamily="49" charset="-122"/>
                <a:ea typeface="黑体" panose="02010609060101010101" pitchFamily="49" charset="-122"/>
              </a:rPr>
              <a:t>：国内来深圳一日游游客来源分析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589448" y="751620"/>
            <a:ext cx="10513275" cy="1169551"/>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来深圳一日游的游客来源前</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个省份依次是广东、湖南</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、上海、湖北、福建、北京、河南、广西、江西、江苏。</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每日各省来客情况如右表所示。</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3" name="图片 12"/>
          <p:cNvPicPr>
            <a:picLocks noChangeAspect="1"/>
          </p:cNvPicPr>
          <p:nvPr/>
        </p:nvPicPr>
        <p:blipFill>
          <a:blip r:embed="rId1" cstate="print"/>
          <a:stretch>
            <a:fillRect/>
          </a:stretch>
        </p:blipFill>
        <p:spPr>
          <a:xfrm>
            <a:off x="10367319" y="62776"/>
            <a:ext cx="833521" cy="763300"/>
          </a:xfrm>
          <a:prstGeom prst="rect">
            <a:avLst/>
          </a:prstGeom>
        </p:spPr>
      </p:pic>
      <p:pic>
        <p:nvPicPr>
          <p:cNvPr id="14" name="图片 13"/>
          <p:cNvPicPr>
            <a:picLocks noChangeAspect="1"/>
          </p:cNvPicPr>
          <p:nvPr/>
        </p:nvPicPr>
        <p:blipFill>
          <a:blip r:embed="rId2"/>
          <a:stretch>
            <a:fillRect/>
          </a:stretch>
        </p:blipFill>
        <p:spPr>
          <a:xfrm>
            <a:off x="11200841" y="62776"/>
            <a:ext cx="890522" cy="761206"/>
          </a:xfrm>
          <a:prstGeom prst="rect">
            <a:avLst/>
          </a:prstGeom>
        </p:spPr>
      </p:pic>
      <p:sp>
        <p:nvSpPr>
          <p:cNvPr id="16" name="文本框 15"/>
          <p:cNvSpPr txBox="1"/>
          <p:nvPr/>
        </p:nvSpPr>
        <p:spPr>
          <a:xfrm>
            <a:off x="7006532" y="2067310"/>
            <a:ext cx="4444413" cy="369332"/>
          </a:xfrm>
          <a:prstGeom prst="rect">
            <a:avLst/>
          </a:prstGeom>
          <a:noFill/>
        </p:spPr>
        <p:txBody>
          <a:bodyPr wrap="square" rtlCol="0">
            <a:spAutoFit/>
          </a:bodyPr>
          <a:lstStyle/>
          <a:p>
            <a:r>
              <a:rPr lang="zh-CN" altLang="en-US" b="1" dirty="0">
                <a:solidFill>
                  <a:schemeClr val="bg1"/>
                </a:solidFill>
                <a:latin typeface="黑体" panose="02010609060101010101" pitchFamily="49" charset="-122"/>
                <a:ea typeface="黑体" panose="02010609060101010101" pitchFamily="49" charset="-122"/>
              </a:rPr>
              <a:t>国内来深圳一日游来源前</a:t>
            </a:r>
            <a:r>
              <a:rPr lang="en-US" altLang="zh-CN" b="1" dirty="0">
                <a:solidFill>
                  <a:schemeClr val="bg1"/>
                </a:solidFill>
                <a:latin typeface="黑体" panose="02010609060101010101" pitchFamily="49" charset="-122"/>
                <a:ea typeface="黑体" panose="02010609060101010101" pitchFamily="49" charset="-122"/>
              </a:rPr>
              <a:t>3</a:t>
            </a:r>
            <a:r>
              <a:rPr lang="zh-CN" altLang="en-US" b="1" dirty="0">
                <a:solidFill>
                  <a:schemeClr val="bg1"/>
                </a:solidFill>
                <a:latin typeface="黑体" panose="02010609060101010101" pitchFamily="49" charset="-122"/>
                <a:ea typeface="黑体" panose="02010609060101010101" pitchFamily="49" charset="-122"/>
              </a:rPr>
              <a:t>个省份（按日）</a:t>
            </a:r>
            <a:endParaRPr lang="zh-CN" altLang="en-US" b="1" dirty="0">
              <a:solidFill>
                <a:schemeClr val="bg1"/>
              </a:solidFill>
              <a:latin typeface="黑体" panose="02010609060101010101" pitchFamily="49" charset="-122"/>
              <a:ea typeface="黑体" panose="02010609060101010101" pitchFamily="49" charset="-122"/>
            </a:endParaRPr>
          </a:p>
        </p:txBody>
      </p:sp>
      <p:graphicFrame>
        <p:nvGraphicFramePr>
          <p:cNvPr id="17" name="表格 16"/>
          <p:cNvGraphicFramePr>
            <a:graphicFrameLocks noGrp="1"/>
          </p:cNvGraphicFramePr>
          <p:nvPr/>
        </p:nvGraphicFramePr>
        <p:xfrm>
          <a:off x="6476474" y="2550412"/>
          <a:ext cx="5529866" cy="3436303"/>
        </p:xfrm>
        <a:graphic>
          <a:graphicData uri="http://schemas.openxmlformats.org/drawingml/2006/table">
            <a:tbl>
              <a:tblPr firstRow="1" bandRow="1">
                <a:tableStyleId>{6E25E649-3F16-4E02-A733-19D2CDBF48F0}</a:tableStyleId>
              </a:tblPr>
              <a:tblGrid>
                <a:gridCol w="1627001"/>
                <a:gridCol w="3902865"/>
              </a:tblGrid>
              <a:tr h="361552">
                <a:tc>
                  <a:txBody>
                    <a:bodyPr/>
                    <a:lstStyle/>
                    <a:p>
                      <a:pPr algn="ctr"/>
                      <a:r>
                        <a:rPr lang="zh-CN" altLang="en-US" sz="1600" dirty="0">
                          <a:latin typeface="黑体" panose="02010609060101010101" pitchFamily="49" charset="-122"/>
                          <a:ea typeface="黑体" panose="02010609060101010101" pitchFamily="49" charset="-122"/>
                        </a:rPr>
                        <a:t>时间</a:t>
                      </a:r>
                      <a:endParaRPr lang="zh-CN" altLang="en-US" sz="1600" dirty="0">
                        <a:latin typeface="黑体" panose="02010609060101010101" pitchFamily="49" charset="-122"/>
                        <a:ea typeface="黑体" panose="02010609060101010101" pitchFamily="49" charset="-122"/>
                      </a:endParaRPr>
                    </a:p>
                  </a:txBody>
                  <a:tcPr/>
                </a:tc>
                <a:tc>
                  <a:txBody>
                    <a:bodyPr/>
                    <a:lstStyle/>
                    <a:p>
                      <a:pPr algn="ctr"/>
                      <a:r>
                        <a:rPr lang="zh-CN" altLang="en-US" dirty="0">
                          <a:latin typeface="黑体" panose="02010609060101010101" pitchFamily="49" charset="-122"/>
                          <a:ea typeface="黑体" panose="02010609060101010101" pitchFamily="49" charset="-122"/>
                        </a:rPr>
                        <a:t>来源前</a:t>
                      </a: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个省份</a:t>
                      </a:r>
                      <a:endParaRPr lang="zh-CN" altLang="en-US" dirty="0">
                        <a:latin typeface="黑体" panose="02010609060101010101" pitchFamily="49" charset="-122"/>
                        <a:ea typeface="黑体" panose="02010609060101010101" pitchFamily="49" charset="-122"/>
                      </a:endParaRPr>
                    </a:p>
                  </a:txBody>
                  <a:tcPr/>
                </a:tc>
              </a:tr>
              <a:tr h="438649">
                <a:tc>
                  <a:txBody>
                    <a:bodyPr/>
                    <a:lstStyle/>
                    <a:p>
                      <a:r>
                        <a:rPr lang="en-US" altLang="zh-CN" dirty="0" smtClean="0">
                          <a:latin typeface="黑体" panose="02010609060101010101" pitchFamily="49" charset="-122"/>
                          <a:ea typeface="黑体" panose="02010609060101010101" pitchFamily="49" charset="-122"/>
                        </a:rPr>
                        <a:t>    1</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56.9%</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6.6%</a:t>
                      </a:r>
                      <a:r>
                        <a:rPr lang="zh-CN" altLang="en-US" dirty="0" smtClean="0">
                          <a:latin typeface="黑体" panose="02010609060101010101" pitchFamily="49" charset="-122"/>
                          <a:ea typeface="黑体" panose="02010609060101010101" pitchFamily="49" charset="-122"/>
                        </a:rPr>
                        <a:t>、上海</a:t>
                      </a:r>
                      <a:r>
                        <a:rPr lang="en-US" altLang="zh-CN" dirty="0" smtClean="0">
                          <a:latin typeface="黑体" panose="02010609060101010101" pitchFamily="49" charset="-122"/>
                          <a:ea typeface="黑体" panose="02010609060101010101" pitchFamily="49" charset="-122"/>
                        </a:rPr>
                        <a:t>4.5%</a:t>
                      </a:r>
                      <a:endParaRPr lang="en-US" altLang="zh-CN" dirty="0">
                        <a:latin typeface="黑体" panose="02010609060101010101" pitchFamily="49" charset="-122"/>
                        <a:ea typeface="黑体" panose="02010609060101010101" pitchFamily="49" charset="-122"/>
                      </a:endParaRPr>
                    </a:p>
                  </a:txBody>
                  <a:tcPr anchor="ctr"/>
                </a:tc>
              </a:tr>
              <a:tr h="43864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2</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67.9%</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4.6%</a:t>
                      </a:r>
                      <a:r>
                        <a:rPr lang="zh-CN" altLang="en-US" dirty="0" smtClean="0">
                          <a:latin typeface="黑体" panose="02010609060101010101" pitchFamily="49" charset="-122"/>
                          <a:ea typeface="黑体" panose="02010609060101010101" pitchFamily="49" charset="-122"/>
                        </a:rPr>
                        <a:t>、上海</a:t>
                      </a:r>
                      <a:r>
                        <a:rPr lang="en-US" altLang="zh-CN" dirty="0" smtClean="0">
                          <a:latin typeface="黑体" panose="02010609060101010101" pitchFamily="49" charset="-122"/>
                          <a:ea typeface="黑体" panose="02010609060101010101" pitchFamily="49" charset="-122"/>
                        </a:rPr>
                        <a:t>3.0%</a:t>
                      </a:r>
                      <a:endParaRPr lang="en-US" altLang="zh-CN" dirty="0">
                        <a:latin typeface="黑体" panose="02010609060101010101" pitchFamily="49" charset="-122"/>
                        <a:ea typeface="黑体" panose="02010609060101010101" pitchFamily="49" charset="-122"/>
                      </a:endParaRPr>
                    </a:p>
                  </a:txBody>
                  <a:tcPr anchor="ctr"/>
                </a:tc>
              </a:tr>
              <a:tr h="43864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3</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algn="ctr"/>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66.4%</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4.9</a:t>
                      </a:r>
                      <a:r>
                        <a:rPr lang="en-US" altLang="zh-CN"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、上海</a:t>
                      </a:r>
                      <a:r>
                        <a:rPr lang="en-US" altLang="zh-CN" dirty="0" smtClean="0">
                          <a:latin typeface="黑体" panose="02010609060101010101" pitchFamily="49" charset="-122"/>
                          <a:ea typeface="黑体" panose="02010609060101010101" pitchFamily="49" charset="-122"/>
                        </a:rPr>
                        <a:t>2.8%</a:t>
                      </a:r>
                      <a:endParaRPr lang="en-US" altLang="zh-CN" dirty="0">
                        <a:latin typeface="黑体" panose="02010609060101010101" pitchFamily="49" charset="-122"/>
                        <a:ea typeface="黑体" panose="02010609060101010101" pitchFamily="49" charset="-122"/>
                      </a:endParaRPr>
                    </a:p>
                  </a:txBody>
                  <a:tcPr anchor="ctr"/>
                </a:tc>
              </a:tr>
              <a:tr h="43864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4</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algn="ctr"/>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60.8%</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5.3</a:t>
                      </a:r>
                      <a:r>
                        <a:rPr lang="en-US" altLang="zh-CN"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、上海</a:t>
                      </a:r>
                      <a:r>
                        <a:rPr lang="en-US" altLang="zh-CN" dirty="0" smtClean="0">
                          <a:latin typeface="黑体" panose="02010609060101010101" pitchFamily="49" charset="-122"/>
                          <a:ea typeface="黑体" panose="02010609060101010101" pitchFamily="49" charset="-122"/>
                        </a:rPr>
                        <a:t>3.4%</a:t>
                      </a:r>
                      <a:endParaRPr lang="en-US" altLang="zh-CN" dirty="0">
                        <a:latin typeface="黑体" panose="02010609060101010101" pitchFamily="49" charset="-122"/>
                        <a:ea typeface="黑体" panose="02010609060101010101" pitchFamily="49" charset="-122"/>
                      </a:endParaRPr>
                    </a:p>
                  </a:txBody>
                  <a:tcPr anchor="ctr"/>
                </a:tc>
              </a:tr>
              <a:tr h="43864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5</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algn="ctr"/>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66.4</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4.4%</a:t>
                      </a:r>
                      <a:r>
                        <a:rPr lang="zh-CN" altLang="en-US" dirty="0" smtClean="0">
                          <a:latin typeface="黑体" panose="02010609060101010101" pitchFamily="49" charset="-122"/>
                          <a:ea typeface="黑体" panose="02010609060101010101" pitchFamily="49" charset="-122"/>
                        </a:rPr>
                        <a:t>、福建</a:t>
                      </a:r>
                      <a:r>
                        <a:rPr lang="en-US" altLang="zh-CN" dirty="0" smtClean="0">
                          <a:latin typeface="黑体" panose="02010609060101010101" pitchFamily="49" charset="-122"/>
                          <a:ea typeface="黑体" panose="02010609060101010101" pitchFamily="49" charset="-122"/>
                        </a:rPr>
                        <a:t>4.0%</a:t>
                      </a:r>
                      <a:endParaRPr lang="en-US" altLang="zh-CN" dirty="0">
                        <a:latin typeface="黑体" panose="02010609060101010101" pitchFamily="49" charset="-122"/>
                        <a:ea typeface="黑体" panose="02010609060101010101" pitchFamily="49" charset="-122"/>
                      </a:endParaRPr>
                    </a:p>
                  </a:txBody>
                  <a:tcPr anchor="ctr"/>
                </a:tc>
              </a:tr>
              <a:tr h="43864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6</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65.0%</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4.5%</a:t>
                      </a:r>
                      <a:r>
                        <a:rPr lang="zh-CN" altLang="en-US" dirty="0" smtClean="0">
                          <a:latin typeface="黑体" panose="02010609060101010101" pitchFamily="49" charset="-122"/>
                          <a:ea typeface="黑体" panose="02010609060101010101" pitchFamily="49" charset="-122"/>
                        </a:rPr>
                        <a:t>、福建</a:t>
                      </a:r>
                      <a:r>
                        <a:rPr lang="en-US" altLang="zh-CN" dirty="0" smtClean="0">
                          <a:latin typeface="黑体" panose="02010609060101010101" pitchFamily="49" charset="-122"/>
                          <a:ea typeface="黑体" panose="02010609060101010101" pitchFamily="49" charset="-122"/>
                        </a:rPr>
                        <a:t>4.3%</a:t>
                      </a:r>
                      <a:endParaRPr lang="en-US" altLang="zh-CN" dirty="0">
                        <a:latin typeface="黑体" panose="02010609060101010101" pitchFamily="49" charset="-122"/>
                        <a:ea typeface="黑体" panose="02010609060101010101" pitchFamily="49" charset="-122"/>
                      </a:endParaRPr>
                    </a:p>
                  </a:txBody>
                  <a:tcPr anchor="ctr"/>
                </a:tc>
              </a:tr>
              <a:tr h="43864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黑体" panose="02010609060101010101" pitchFamily="49" charset="-122"/>
                          <a:ea typeface="黑体" panose="02010609060101010101" pitchFamily="49" charset="-122"/>
                        </a:rPr>
                        <a:t>    7</a:t>
                      </a:r>
                      <a:r>
                        <a:rPr lang="zh-CN" altLang="en-US" dirty="0" smtClean="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54.4%</a:t>
                      </a:r>
                      <a:r>
                        <a:rPr lang="zh-CN" altLang="en-US"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6.6%</a:t>
                      </a:r>
                      <a:r>
                        <a:rPr lang="zh-CN" altLang="en-US" dirty="0" smtClean="0">
                          <a:latin typeface="黑体" panose="02010609060101010101" pitchFamily="49" charset="-122"/>
                          <a:ea typeface="黑体" panose="02010609060101010101" pitchFamily="49" charset="-122"/>
                        </a:rPr>
                        <a:t>、上海</a:t>
                      </a:r>
                      <a:r>
                        <a:rPr lang="en-US" altLang="zh-CN" dirty="0" smtClean="0">
                          <a:latin typeface="黑体" panose="02010609060101010101" pitchFamily="49" charset="-122"/>
                          <a:ea typeface="黑体" panose="02010609060101010101" pitchFamily="49" charset="-122"/>
                        </a:rPr>
                        <a:t>5.1%</a:t>
                      </a:r>
                      <a:endParaRPr lang="en-US" altLang="zh-CN" dirty="0">
                        <a:latin typeface="黑体" panose="02010609060101010101" pitchFamily="49" charset="-122"/>
                        <a:ea typeface="黑体" panose="02010609060101010101" pitchFamily="49" charset="-122"/>
                      </a:endParaRPr>
                    </a:p>
                  </a:txBody>
                  <a:tcPr anchor="ctr"/>
                </a:tc>
              </a:tr>
            </a:tbl>
          </a:graphicData>
        </a:graphic>
      </p:graphicFrame>
      <p:sp>
        <p:nvSpPr>
          <p:cNvPr id="5" name="矩形 4"/>
          <p:cNvSpPr/>
          <p:nvPr/>
        </p:nvSpPr>
        <p:spPr>
          <a:xfrm>
            <a:off x="4426957" y="2730257"/>
            <a:ext cx="2500893" cy="2862322"/>
          </a:xfrm>
          <a:prstGeom prst="rect">
            <a:avLst/>
          </a:prstGeom>
        </p:spPr>
        <p:txBody>
          <a:bodyPr wrap="square">
            <a:spAutoFit/>
          </a:bodyPr>
          <a:lstStyle/>
          <a:p>
            <a:r>
              <a:rPr lang="en-US" altLang="zh-CN" dirty="0">
                <a:solidFill>
                  <a:schemeClr val="bg1"/>
                </a:solidFill>
                <a:latin typeface="黑体" panose="02010609060101010101" pitchFamily="49" charset="-122"/>
                <a:ea typeface="黑体" panose="02010609060101010101" pitchFamily="49" charset="-122"/>
              </a:rPr>
              <a:t>1.</a:t>
            </a:r>
            <a:r>
              <a:rPr lang="zh-CN" altLang="en-US" dirty="0">
                <a:solidFill>
                  <a:schemeClr val="bg1"/>
                </a:solidFill>
                <a:latin typeface="黑体" panose="02010609060101010101" pitchFamily="49" charset="-122"/>
                <a:ea typeface="黑体" panose="02010609060101010101" pitchFamily="49" charset="-122"/>
              </a:rPr>
              <a:t>广东    </a:t>
            </a:r>
            <a:r>
              <a:rPr lang="en-US" altLang="zh-CN" dirty="0" smtClean="0">
                <a:solidFill>
                  <a:schemeClr val="bg1"/>
                </a:solidFill>
                <a:latin typeface="黑体" panose="02010609060101010101" pitchFamily="49" charset="-122"/>
                <a:ea typeface="黑体" panose="02010609060101010101" pitchFamily="49" charset="-122"/>
              </a:rPr>
              <a:t>61.1%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2.</a:t>
            </a:r>
            <a:r>
              <a:rPr lang="zh-CN" altLang="en-US" dirty="0">
                <a:solidFill>
                  <a:schemeClr val="bg1"/>
                </a:solidFill>
                <a:latin typeface="黑体" panose="02010609060101010101" pitchFamily="49" charset="-122"/>
                <a:ea typeface="黑体" panose="02010609060101010101" pitchFamily="49" charset="-122"/>
              </a:rPr>
              <a:t>湖南    </a:t>
            </a:r>
            <a:r>
              <a:rPr lang="en-US" altLang="zh-CN" dirty="0" smtClean="0">
                <a:solidFill>
                  <a:schemeClr val="bg1"/>
                </a:solidFill>
                <a:latin typeface="黑体" panose="02010609060101010101" pitchFamily="49" charset="-122"/>
                <a:ea typeface="黑体" panose="02010609060101010101" pitchFamily="49" charset="-122"/>
              </a:rPr>
              <a:t>5.6%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a:solidFill>
                  <a:schemeClr val="bg1"/>
                </a:solidFill>
                <a:latin typeface="黑体" panose="02010609060101010101" pitchFamily="49" charset="-122"/>
                <a:ea typeface="黑体" panose="02010609060101010101" pitchFamily="49" charset="-122"/>
              </a:rPr>
              <a:t>上海</a:t>
            </a:r>
            <a:r>
              <a:rPr lang="zh-CN" altLang="en-US" dirty="0" smtClean="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4.0%</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a:solidFill>
                  <a:schemeClr val="bg1"/>
                </a:solidFill>
                <a:latin typeface="黑体" panose="02010609060101010101" pitchFamily="49" charset="-122"/>
                <a:ea typeface="黑体" panose="02010609060101010101" pitchFamily="49" charset="-122"/>
              </a:rPr>
              <a:t>湖北</a:t>
            </a:r>
            <a:r>
              <a:rPr lang="zh-CN" altLang="en-US" dirty="0" smtClean="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3.6%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a:solidFill>
                  <a:schemeClr val="bg1"/>
                </a:solidFill>
                <a:latin typeface="黑体" panose="02010609060101010101" pitchFamily="49" charset="-122"/>
                <a:ea typeface="黑体" panose="02010609060101010101" pitchFamily="49" charset="-122"/>
              </a:rPr>
              <a:t>福建</a:t>
            </a:r>
            <a:r>
              <a:rPr lang="zh-CN" altLang="en-US" dirty="0" smtClean="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3.2%</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a:solidFill>
                  <a:schemeClr val="bg1"/>
                </a:solidFill>
                <a:latin typeface="黑体" panose="02010609060101010101" pitchFamily="49" charset="-122"/>
                <a:ea typeface="黑体" panose="02010609060101010101" pitchFamily="49" charset="-122"/>
              </a:rPr>
              <a:t>北京</a:t>
            </a:r>
            <a:r>
              <a:rPr lang="zh-CN" altLang="en-US" dirty="0" smtClean="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2.7%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a:solidFill>
                  <a:schemeClr val="bg1"/>
                </a:solidFill>
                <a:latin typeface="黑体" panose="02010609060101010101" pitchFamily="49" charset="-122"/>
                <a:ea typeface="黑体" panose="02010609060101010101" pitchFamily="49" charset="-122"/>
              </a:rPr>
              <a:t>河南</a:t>
            </a:r>
            <a:r>
              <a:rPr lang="zh-CN" altLang="en-US" dirty="0" smtClean="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2.4%</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a:solidFill>
                  <a:schemeClr val="bg1"/>
                </a:solidFill>
                <a:latin typeface="黑体" panose="02010609060101010101" pitchFamily="49" charset="-122"/>
                <a:ea typeface="黑体" panose="02010609060101010101" pitchFamily="49" charset="-122"/>
              </a:rPr>
              <a:t>广西</a:t>
            </a:r>
            <a:r>
              <a:rPr lang="zh-CN" altLang="en-US" dirty="0" smtClean="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2.1%</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a:solidFill>
                  <a:schemeClr val="bg1"/>
                </a:solidFill>
                <a:latin typeface="黑体" panose="02010609060101010101" pitchFamily="49" charset="-122"/>
                <a:ea typeface="黑体" panose="02010609060101010101" pitchFamily="49" charset="-122"/>
              </a:rPr>
              <a:t>江西</a:t>
            </a:r>
            <a:r>
              <a:rPr lang="zh-CN" altLang="en-US" dirty="0" smtClean="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1.4%</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a:solidFill>
                  <a:schemeClr val="bg1"/>
                </a:solidFill>
                <a:latin typeface="黑体" panose="02010609060101010101" pitchFamily="49" charset="-122"/>
                <a:ea typeface="黑体" panose="02010609060101010101" pitchFamily="49" charset="-122"/>
              </a:rPr>
              <a:t>江苏</a:t>
            </a:r>
            <a:r>
              <a:rPr lang="zh-CN" altLang="en-US" dirty="0" smtClean="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1.2%</a:t>
            </a:r>
            <a:endParaRPr lang="en-US" altLang="zh-CN" dirty="0">
              <a:solidFill>
                <a:schemeClr val="bg1"/>
              </a:solidFill>
              <a:latin typeface="黑体" panose="02010609060101010101" pitchFamily="49" charset="-122"/>
              <a:ea typeface="黑体" panose="02010609060101010101" pitchFamily="49" charset="-122"/>
            </a:endParaRPr>
          </a:p>
        </p:txBody>
      </p:sp>
      <p:pic>
        <p:nvPicPr>
          <p:cNvPr id="15" name="Picture 2"/>
          <p:cNvPicPr>
            <a:picLocks noChangeAspect="1" noChangeArrowheads="1"/>
          </p:cNvPicPr>
          <p:nvPr/>
        </p:nvPicPr>
        <p:blipFill>
          <a:blip r:embed="rId3"/>
          <a:srcRect/>
          <a:stretch>
            <a:fillRect/>
          </a:stretch>
        </p:blipFill>
        <p:spPr bwMode="auto">
          <a:xfrm>
            <a:off x="132358" y="2849868"/>
            <a:ext cx="4309958" cy="2628142"/>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1.3</a:t>
            </a:r>
            <a:r>
              <a:rPr lang="zh-CN" altLang="en-US" sz="2800" dirty="0">
                <a:solidFill>
                  <a:schemeClr val="tx1"/>
                </a:solidFill>
                <a:latin typeface="黑体" panose="02010609060101010101" pitchFamily="49" charset="-122"/>
                <a:ea typeface="黑体" panose="02010609060101010101" pitchFamily="49" charset="-122"/>
              </a:rPr>
              <a:t>：国内来深圳一日游游客性别特征分析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448623" y="1182187"/>
            <a:ext cx="11466498" cy="923330"/>
          </a:xfrm>
          <a:prstGeom prst="rect">
            <a:avLst/>
          </a:prstGeom>
        </p:spPr>
        <p:txBody>
          <a:bodyPr wrap="square">
            <a:spAutoFit/>
          </a:bodyPr>
          <a:lstStyle/>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国内来深圳一日游</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游客</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为女性；每日来源情况如右图所示，但总体趋势变化不大。</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a:p>
            <a:pPr indent="355600" algn="just">
              <a:lnSpc>
                <a:spcPct val="150000"/>
              </a:lnSpc>
            </a:pP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6" name="组合 5"/>
          <p:cNvGrpSpPr/>
          <p:nvPr/>
        </p:nvGrpSpPr>
        <p:grpSpPr>
          <a:xfrm>
            <a:off x="1363280" y="2756261"/>
            <a:ext cx="2786136" cy="2696339"/>
            <a:chOff x="4853269" y="2431662"/>
            <a:chExt cx="2624407" cy="2572190"/>
          </a:xfrm>
        </p:grpSpPr>
        <p:grpSp>
          <p:nvGrpSpPr>
            <p:cNvPr id="5" name="组合 4"/>
            <p:cNvGrpSpPr/>
            <p:nvPr/>
          </p:nvGrpSpPr>
          <p:grpSpPr>
            <a:xfrm>
              <a:off x="4853269" y="2431662"/>
              <a:ext cx="2624407" cy="2572190"/>
              <a:chOff x="4853269" y="2431662"/>
              <a:chExt cx="2624407" cy="2572190"/>
            </a:xfrm>
          </p:grpSpPr>
          <p:sp>
            <p:nvSpPr>
              <p:cNvPr id="2" name="椭圆 1"/>
              <p:cNvSpPr/>
              <p:nvPr/>
            </p:nvSpPr>
            <p:spPr>
              <a:xfrm>
                <a:off x="4853269" y="2431662"/>
                <a:ext cx="2624407" cy="2572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5976815" y="3017345"/>
                <a:ext cx="1261076" cy="1164070"/>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5002602" y="2969636"/>
                <a:ext cx="1148668" cy="1211781"/>
              </a:xfrm>
              <a:prstGeom prst="rect">
                <a:avLst/>
              </a:prstGeom>
              <a:noFill/>
              <a:ln w="9525">
                <a:noFill/>
                <a:miter lim="800000"/>
                <a:headEnd/>
                <a:tailEnd/>
              </a:ln>
            </p:spPr>
          </p:pic>
          <p:sp>
            <p:nvSpPr>
              <p:cNvPr id="11" name="文本框 10"/>
              <p:cNvSpPr txBox="1"/>
              <p:nvPr/>
            </p:nvSpPr>
            <p:spPr>
              <a:xfrm>
                <a:off x="5330896" y="4149971"/>
                <a:ext cx="1027756" cy="440408"/>
              </a:xfrm>
              <a:prstGeom prst="rect">
                <a:avLst/>
              </a:prstGeom>
              <a:noFill/>
            </p:spPr>
            <p:txBody>
              <a:bodyPr wrap="square" rtlCol="0">
                <a:spAutoFit/>
              </a:bodyPr>
              <a:lstStyle/>
              <a:p>
                <a:r>
                  <a:rPr lang="en-US" altLang="zh-CN" sz="2400" dirty="0">
                    <a:solidFill>
                      <a:schemeClr val="bg1"/>
                    </a:solidFill>
                  </a:rPr>
                  <a:t>43% </a:t>
                </a:r>
                <a:endParaRPr lang="zh-CN" altLang="en-US" sz="2400" dirty="0">
                  <a:solidFill>
                    <a:schemeClr val="bg1"/>
                  </a:solidFill>
                </a:endParaRPr>
              </a:p>
            </p:txBody>
          </p:sp>
        </p:grpSp>
        <p:sp>
          <p:nvSpPr>
            <p:cNvPr id="16" name="文本框 15"/>
            <p:cNvSpPr txBox="1"/>
            <p:nvPr/>
          </p:nvSpPr>
          <p:spPr>
            <a:xfrm>
              <a:off x="6438083" y="4149971"/>
              <a:ext cx="1027756" cy="440408"/>
            </a:xfrm>
            <a:prstGeom prst="rect">
              <a:avLst/>
            </a:prstGeom>
            <a:noFill/>
          </p:spPr>
          <p:txBody>
            <a:bodyPr wrap="square" rtlCol="0">
              <a:spAutoFit/>
            </a:bodyPr>
            <a:lstStyle/>
            <a:p>
              <a:r>
                <a:rPr lang="en-US" altLang="zh-CN" sz="2400" dirty="0">
                  <a:solidFill>
                    <a:schemeClr val="bg1"/>
                  </a:solidFill>
                </a:rPr>
                <a:t>57% </a:t>
              </a:r>
              <a:endParaRPr lang="zh-CN" altLang="en-US" sz="2400" dirty="0">
                <a:solidFill>
                  <a:schemeClr val="bg1"/>
                </a:solidFill>
              </a:endParaRPr>
            </a:p>
          </p:txBody>
        </p:sp>
      </p:grpSp>
      <p:sp>
        <p:nvSpPr>
          <p:cNvPr id="8" name="灯片编号占位符 7"/>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5" name="图片 14"/>
          <p:cNvPicPr>
            <a:picLocks noChangeAspect="1"/>
          </p:cNvPicPr>
          <p:nvPr/>
        </p:nvPicPr>
        <p:blipFill>
          <a:blip r:embed="rId4" cstate="print"/>
          <a:stretch>
            <a:fillRect/>
          </a:stretch>
        </p:blipFill>
        <p:spPr>
          <a:xfrm>
            <a:off x="10367319" y="62776"/>
            <a:ext cx="833521" cy="763300"/>
          </a:xfrm>
          <a:prstGeom prst="rect">
            <a:avLst/>
          </a:prstGeom>
        </p:spPr>
      </p:pic>
      <p:pic>
        <p:nvPicPr>
          <p:cNvPr id="17" name="图片 16"/>
          <p:cNvPicPr>
            <a:picLocks noChangeAspect="1"/>
          </p:cNvPicPr>
          <p:nvPr/>
        </p:nvPicPr>
        <p:blipFill>
          <a:blip r:embed="rId5"/>
          <a:stretch>
            <a:fillRect/>
          </a:stretch>
        </p:blipFill>
        <p:spPr>
          <a:xfrm>
            <a:off x="11200841" y="62776"/>
            <a:ext cx="890522" cy="761206"/>
          </a:xfrm>
          <a:prstGeom prst="rect">
            <a:avLst/>
          </a:prstGeom>
        </p:spPr>
      </p:pic>
      <p:graphicFrame>
        <p:nvGraphicFramePr>
          <p:cNvPr id="19" name="图表 18"/>
          <p:cNvGraphicFramePr/>
          <p:nvPr/>
        </p:nvGraphicFramePr>
        <p:xfrm>
          <a:off x="5087982" y="2266404"/>
          <a:ext cx="6589813" cy="376545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1.4:</a:t>
            </a:r>
            <a:r>
              <a:rPr lang="zh-CN" altLang="en-US" sz="2800" dirty="0">
                <a:solidFill>
                  <a:schemeClr val="tx1"/>
                </a:solidFill>
                <a:latin typeface="黑体" panose="02010609060101010101" pitchFamily="49" charset="-122"/>
                <a:ea typeface="黑体" panose="02010609060101010101" pitchFamily="49" charset="-122"/>
              </a:rPr>
              <a:t>国内来深圳一日游游客年龄特征分析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81246" y="1063524"/>
            <a:ext cx="11138430" cy="923330"/>
          </a:xfrm>
          <a:prstGeom prst="rect">
            <a:avLst/>
          </a:prstGeom>
        </p:spPr>
        <p:txBody>
          <a:bodyPr wrap="square">
            <a:spAutoFit/>
          </a:bodyPr>
          <a:lstStyle/>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国内来深圳一日游游客年龄分布特征是</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岁及以下的少年占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15-24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岁青年占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25-44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岁的壮盛年占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45-64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岁的中年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岁及以上的老年占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；每日来客年龄分布如右图所示，基本变化不大。</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灯片编号占位符 7"/>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5" name="图片 14"/>
          <p:cNvPicPr>
            <a:picLocks noChangeAspect="1"/>
          </p:cNvPicPr>
          <p:nvPr/>
        </p:nvPicPr>
        <p:blipFill>
          <a:blip r:embed="rId3" cstate="print"/>
          <a:stretch>
            <a:fillRect/>
          </a:stretch>
        </p:blipFill>
        <p:spPr>
          <a:xfrm>
            <a:off x="10367319" y="62776"/>
            <a:ext cx="833521" cy="763300"/>
          </a:xfrm>
          <a:prstGeom prst="rect">
            <a:avLst/>
          </a:prstGeom>
        </p:spPr>
      </p:pic>
      <p:pic>
        <p:nvPicPr>
          <p:cNvPr id="17" name="图片 16"/>
          <p:cNvPicPr>
            <a:picLocks noChangeAspect="1"/>
          </p:cNvPicPr>
          <p:nvPr/>
        </p:nvPicPr>
        <p:blipFill>
          <a:blip r:embed="rId4"/>
          <a:stretch>
            <a:fillRect/>
          </a:stretch>
        </p:blipFill>
        <p:spPr>
          <a:xfrm>
            <a:off x="11200841" y="62776"/>
            <a:ext cx="890522" cy="761206"/>
          </a:xfrm>
          <a:prstGeom prst="rect">
            <a:avLst/>
          </a:prstGeom>
        </p:spPr>
      </p:pic>
      <p:graphicFrame>
        <p:nvGraphicFramePr>
          <p:cNvPr id="19" name="图表 18"/>
          <p:cNvGraphicFramePr/>
          <p:nvPr/>
        </p:nvGraphicFramePr>
        <p:xfrm>
          <a:off x="5087982" y="2266404"/>
          <a:ext cx="6589813" cy="376545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8" name="图表 17"/>
          <p:cNvGraphicFramePr/>
          <p:nvPr/>
        </p:nvGraphicFramePr>
        <p:xfrm>
          <a:off x="350920" y="2266404"/>
          <a:ext cx="4386098" cy="3775586"/>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1.5</a:t>
            </a:r>
            <a:r>
              <a:rPr lang="zh-CN" altLang="en-US" sz="2800" dirty="0">
                <a:solidFill>
                  <a:schemeClr val="tx1"/>
                </a:solidFill>
                <a:latin typeface="黑体" panose="02010609060101010101" pitchFamily="49" charset="-122"/>
                <a:ea typeface="黑体" panose="02010609060101010101" pitchFamily="49" charset="-122"/>
              </a:rPr>
              <a:t>：国内来深圳一日游游客交通工具分析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941187" cy="1169551"/>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来深圳一日游游客使用交通工具中汽车</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、飞机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、火车</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，游客以乘汽车为主，建议节假日期间做好车站乘车指引工作；每日来客交通工具如右图所示。</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2" name="图片 11"/>
          <p:cNvPicPr>
            <a:picLocks noChangeAspect="1"/>
          </p:cNvPicPr>
          <p:nvPr/>
        </p:nvPicPr>
        <p:blipFill>
          <a:blip r:embed="rId2"/>
          <a:stretch>
            <a:fillRect/>
          </a:stretch>
        </p:blipFill>
        <p:spPr>
          <a:xfrm>
            <a:off x="1245050" y="2628960"/>
            <a:ext cx="1013170" cy="668705"/>
          </a:xfrm>
          <a:prstGeom prst="rect">
            <a:avLst/>
          </a:prstGeom>
        </p:spPr>
      </p:pic>
      <p:pic>
        <p:nvPicPr>
          <p:cNvPr id="15" name="图片 14"/>
          <p:cNvPicPr>
            <a:picLocks noChangeAspect="1"/>
          </p:cNvPicPr>
          <p:nvPr/>
        </p:nvPicPr>
        <p:blipFill>
          <a:blip r:embed="rId3"/>
          <a:stretch>
            <a:fillRect/>
          </a:stretch>
        </p:blipFill>
        <p:spPr>
          <a:xfrm>
            <a:off x="1245050" y="3759044"/>
            <a:ext cx="1013169" cy="680235"/>
          </a:xfrm>
          <a:prstGeom prst="rect">
            <a:avLst/>
          </a:prstGeom>
        </p:spPr>
      </p:pic>
      <p:pic>
        <p:nvPicPr>
          <p:cNvPr id="17" name="图片 16"/>
          <p:cNvPicPr>
            <a:picLocks noChangeAspect="1"/>
          </p:cNvPicPr>
          <p:nvPr/>
        </p:nvPicPr>
        <p:blipFill>
          <a:blip r:embed="rId4"/>
          <a:stretch>
            <a:fillRect/>
          </a:stretch>
        </p:blipFill>
        <p:spPr>
          <a:xfrm>
            <a:off x="1245050" y="4908216"/>
            <a:ext cx="1013169" cy="680235"/>
          </a:xfrm>
          <a:prstGeom prst="rect">
            <a:avLst/>
          </a:prstGeom>
        </p:spPr>
      </p:pic>
      <p:sp>
        <p:nvSpPr>
          <p:cNvPr id="20" name="文本框 19"/>
          <p:cNvSpPr txBox="1"/>
          <p:nvPr/>
        </p:nvSpPr>
        <p:spPr>
          <a:xfrm>
            <a:off x="2495078" y="2682612"/>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汽车</a:t>
            </a:r>
            <a:r>
              <a:rPr lang="en-US" altLang="zh-CN" sz="2000" dirty="0" smtClean="0">
                <a:solidFill>
                  <a:schemeClr val="bg1"/>
                </a:solidFill>
                <a:latin typeface="黑体" panose="02010609060101010101" pitchFamily="49" charset="-122"/>
                <a:ea typeface="黑体" panose="02010609060101010101" pitchFamily="49" charset="-122"/>
              </a:rPr>
              <a:t>74%</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1" name="文本框 20"/>
          <p:cNvSpPr txBox="1"/>
          <p:nvPr/>
        </p:nvSpPr>
        <p:spPr>
          <a:xfrm>
            <a:off x="2495078" y="3899106"/>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飞机</a:t>
            </a:r>
            <a:r>
              <a:rPr lang="en-US" altLang="zh-CN" sz="2000" dirty="0">
                <a:solidFill>
                  <a:schemeClr val="bg1"/>
                </a:solidFill>
                <a:latin typeface="黑体" panose="02010609060101010101" pitchFamily="49" charset="-122"/>
                <a:ea typeface="黑体" panose="02010609060101010101" pitchFamily="49" charset="-122"/>
              </a:rPr>
              <a:t>4</a:t>
            </a:r>
            <a:r>
              <a:rPr lang="en-US" altLang="zh-CN" sz="2000" dirty="0" smtClean="0">
                <a:solidFill>
                  <a:schemeClr val="bg1"/>
                </a:solidFill>
                <a:latin typeface="黑体" panose="02010609060101010101" pitchFamily="49" charset="-122"/>
                <a:ea typeface="黑体" panose="02010609060101010101" pitchFamily="49" charset="-122"/>
              </a:rPr>
              <a:t>%</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2" name="文本框 21"/>
          <p:cNvSpPr txBox="1"/>
          <p:nvPr/>
        </p:nvSpPr>
        <p:spPr>
          <a:xfrm>
            <a:off x="2495078" y="5048278"/>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火车</a:t>
            </a:r>
            <a:r>
              <a:rPr lang="en-US" altLang="zh-CN" sz="2000" dirty="0" smtClean="0">
                <a:solidFill>
                  <a:schemeClr val="bg1"/>
                </a:solidFill>
                <a:latin typeface="黑体" panose="02010609060101010101" pitchFamily="49" charset="-122"/>
                <a:ea typeface="黑体" panose="02010609060101010101" pitchFamily="49" charset="-122"/>
              </a:rPr>
              <a:t>22%</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fld>
            <a:endParaRPr lang="zh-CN" altLang="en-US" dirty="0"/>
          </a:p>
        </p:txBody>
      </p:sp>
      <p:pic>
        <p:nvPicPr>
          <p:cNvPr id="14" name="图片 13"/>
          <p:cNvPicPr>
            <a:picLocks noChangeAspect="1"/>
          </p:cNvPicPr>
          <p:nvPr/>
        </p:nvPicPr>
        <p:blipFill>
          <a:blip r:embed="rId5" cstate="print"/>
          <a:stretch>
            <a:fillRect/>
          </a:stretch>
        </p:blipFill>
        <p:spPr>
          <a:xfrm>
            <a:off x="10367319" y="62776"/>
            <a:ext cx="833521" cy="763300"/>
          </a:xfrm>
          <a:prstGeom prst="rect">
            <a:avLst/>
          </a:prstGeom>
        </p:spPr>
      </p:pic>
      <p:pic>
        <p:nvPicPr>
          <p:cNvPr id="16" name="图片 15"/>
          <p:cNvPicPr>
            <a:picLocks noChangeAspect="1"/>
          </p:cNvPicPr>
          <p:nvPr/>
        </p:nvPicPr>
        <p:blipFill>
          <a:blip r:embed="rId6"/>
          <a:stretch>
            <a:fillRect/>
          </a:stretch>
        </p:blipFill>
        <p:spPr>
          <a:xfrm>
            <a:off x="11200841" y="62776"/>
            <a:ext cx="890522" cy="761206"/>
          </a:xfrm>
          <a:prstGeom prst="rect">
            <a:avLst/>
          </a:prstGeom>
        </p:spPr>
      </p:pic>
      <p:graphicFrame>
        <p:nvGraphicFramePr>
          <p:cNvPr id="26" name="图表 25"/>
          <p:cNvGraphicFramePr/>
          <p:nvPr/>
        </p:nvGraphicFramePr>
        <p:xfrm>
          <a:off x="4682107" y="2362268"/>
          <a:ext cx="6966192" cy="376545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7725</Words>
  <Application>WPS 演示</Application>
  <PresentationFormat>宽屏</PresentationFormat>
  <Paragraphs>778</Paragraphs>
  <Slides>58</Slides>
  <Notes>12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58</vt:i4>
      </vt:variant>
    </vt:vector>
  </HeadingPairs>
  <TitlesOfParts>
    <vt:vector size="74" baseType="lpstr">
      <vt:lpstr>Arial</vt:lpstr>
      <vt:lpstr>宋体</vt:lpstr>
      <vt:lpstr>Wingdings</vt:lpstr>
      <vt:lpstr>Arial Black</vt:lpstr>
      <vt:lpstr>微软雅黑</vt:lpstr>
      <vt:lpstr>黑体</vt:lpstr>
      <vt:lpstr>Calibri</vt:lpstr>
      <vt:lpstr>Times New Roman</vt:lpstr>
      <vt:lpstr>楷体</vt:lpstr>
      <vt:lpstr>Verdana</vt:lpstr>
      <vt:lpstr>Arial Narrow</vt:lpstr>
      <vt:lpstr>等线</vt:lpstr>
      <vt:lpstr>Arial Unicode MS</vt:lpstr>
      <vt:lpstr>等线 Light</vt:lpstr>
      <vt:lpstr>华文琥珀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陈惠芳</dc:creator>
  <cp:lastModifiedBy>微笑的落雨</cp:lastModifiedBy>
  <cp:revision>413</cp:revision>
  <dcterms:created xsi:type="dcterms:W3CDTF">2018-01-08T01:43:00Z</dcterms:created>
  <dcterms:modified xsi:type="dcterms:W3CDTF">2018-09-29T10:12:59Z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